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Halant Medium" charset="1" panose="00000600000000000000"/>
      <p:regular r:id="rId17"/>
    </p:embeddedFont>
    <p:embeddedFont>
      <p:font typeface="Halant Bold" charset="1" panose="00000800000000000000"/>
      <p:regular r:id="rId18"/>
    </p:embeddedFont>
    <p:embeddedFont>
      <p:font typeface="HK Grotesk Bold" charset="1" panose="00000800000000000000"/>
      <p:regular r:id="rId19"/>
    </p:embeddedFont>
    <p:embeddedFont>
      <p:font typeface="Assistant" charset="1" panose="00000500000000000000"/>
      <p:regular r:id="rId20"/>
    </p:embeddedFont>
    <p:embeddedFont>
      <p:font typeface="Canva Sans" charset="1" panose="020B0503030501040103"/>
      <p:regular r:id="rId21"/>
    </p:embeddedFont>
    <p:embeddedFont>
      <p:font typeface="HK Grotesk Italics" charset="1" panose="00000500000000000000"/>
      <p:regular r:id="rId22"/>
    </p:embeddedFont>
    <p:embeddedFont>
      <p:font typeface="Glacial Indifference" charset="1" panose="00000000000000000000"/>
      <p:regular r:id="rId23"/>
    </p:embeddedFont>
    <p:embeddedFont>
      <p:font typeface="Halant" charset="1" panose="00000500000000000000"/>
      <p:regular r:id="rId24"/>
    </p:embeddedFont>
    <p:embeddedFont>
      <p:font typeface="HK Grotesk Bold Italics" charset="1" panose="00000800000000000000"/>
      <p:regular r:id="rId25"/>
    </p:embeddedFont>
    <p:embeddedFont>
      <p:font typeface="Assistant Bold" charset="1" panose="00000800000000000000"/>
      <p:regular r:id="rId26"/>
    </p:embeddedFont>
    <p:embeddedFont>
      <p:font typeface="HK Grotesk"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https://drive.google.com/file/d/1VsX7hvlfC8R0tXDsUb7iKLSz6GC94N0z/view?usp=sharing"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3782" y="190117"/>
            <a:ext cx="13906225" cy="10334351"/>
            <a:chOff x="0" y="0"/>
            <a:chExt cx="18541634" cy="13779134"/>
          </a:xfrm>
        </p:grpSpPr>
        <p:sp>
          <p:nvSpPr>
            <p:cNvPr name="TextBox 3" id="3"/>
            <p:cNvSpPr txBox="true"/>
            <p:nvPr/>
          </p:nvSpPr>
          <p:spPr>
            <a:xfrm rot="0">
              <a:off x="0" y="7446439"/>
              <a:ext cx="12317962" cy="6332695"/>
            </a:xfrm>
            <a:prstGeom prst="rect">
              <a:avLst/>
            </a:prstGeom>
          </p:spPr>
          <p:txBody>
            <a:bodyPr anchor="t" rtlCol="false" tIns="0" lIns="0" bIns="0" rIns="0">
              <a:spAutoFit/>
            </a:bodyPr>
            <a:lstStyle/>
            <a:p>
              <a:pPr algn="l">
                <a:lnSpc>
                  <a:spcPts val="6359"/>
                </a:lnSpc>
              </a:pPr>
              <a:r>
                <a:rPr lang="en-US" sz="4542" b="true">
                  <a:solidFill>
                    <a:srgbClr val="731F7D"/>
                  </a:solidFill>
                  <a:latin typeface="Halant Medium"/>
                  <a:ea typeface="Halant Medium"/>
                  <a:cs typeface="Halant Medium"/>
                  <a:sym typeface="Halant Medium"/>
                </a:rPr>
                <a:t>b</a:t>
              </a:r>
              <a:r>
                <a:rPr lang="en-US" sz="4542" b="true">
                  <a:solidFill>
                    <a:srgbClr val="731F7D"/>
                  </a:solidFill>
                  <a:latin typeface="Halant Bold"/>
                  <a:ea typeface="Halant Bold"/>
                  <a:cs typeface="Halant Bold"/>
                  <a:sym typeface="Halant Bold"/>
                </a:rPr>
                <a:t>y Team innovisionaries:</a:t>
              </a:r>
            </a:p>
            <a:p>
              <a:pPr algn="l">
                <a:lnSpc>
                  <a:spcPts val="6359"/>
                </a:lnSpc>
              </a:pPr>
              <a:r>
                <a:rPr lang="en-US" sz="4542" b="true">
                  <a:solidFill>
                    <a:srgbClr val="731F7D"/>
                  </a:solidFill>
                  <a:latin typeface="Halant Medium"/>
                  <a:ea typeface="Halant Medium"/>
                  <a:cs typeface="Halant Medium"/>
                  <a:sym typeface="Halant Medium"/>
                </a:rPr>
                <a:t>Arnav Gupta</a:t>
              </a:r>
            </a:p>
            <a:p>
              <a:pPr algn="l">
                <a:lnSpc>
                  <a:spcPts val="6359"/>
                </a:lnSpc>
              </a:pPr>
              <a:r>
                <a:rPr lang="en-US" sz="4542" b="true">
                  <a:solidFill>
                    <a:srgbClr val="731F7D"/>
                  </a:solidFill>
                  <a:latin typeface="Halant Medium"/>
                  <a:ea typeface="Halant Medium"/>
                  <a:cs typeface="Halant Medium"/>
                  <a:sym typeface="Halant Medium"/>
                </a:rPr>
                <a:t>Aarnav Gupta</a:t>
              </a:r>
            </a:p>
            <a:p>
              <a:pPr algn="l">
                <a:lnSpc>
                  <a:spcPts val="6359"/>
                </a:lnSpc>
              </a:pPr>
              <a:r>
                <a:rPr lang="en-US" sz="4542" b="true">
                  <a:solidFill>
                    <a:srgbClr val="731F7D"/>
                  </a:solidFill>
                  <a:latin typeface="Halant Medium"/>
                  <a:ea typeface="Halant Medium"/>
                  <a:cs typeface="Halant Medium"/>
                  <a:sym typeface="Halant Medium"/>
                </a:rPr>
                <a:t>Lipika Bagai</a:t>
              </a:r>
            </a:p>
            <a:p>
              <a:pPr algn="l">
                <a:lnSpc>
                  <a:spcPts val="6359"/>
                </a:lnSpc>
              </a:pPr>
              <a:r>
                <a:rPr lang="en-US" sz="4542" b="true">
                  <a:solidFill>
                    <a:srgbClr val="731F7D"/>
                  </a:solidFill>
                  <a:latin typeface="Halant Medium"/>
                  <a:ea typeface="Halant Medium"/>
                  <a:cs typeface="Halant Medium"/>
                  <a:sym typeface="Halant Medium"/>
                </a:rPr>
                <a:t>Shachhi Shrivastav</a:t>
              </a:r>
            </a:p>
            <a:p>
              <a:pPr algn="l">
                <a:lnSpc>
                  <a:spcPts val="6359"/>
                </a:lnSpc>
                <a:spcBef>
                  <a:spcPct val="0"/>
                </a:spcBef>
              </a:pPr>
            </a:p>
          </p:txBody>
        </p:sp>
        <p:sp>
          <p:nvSpPr>
            <p:cNvPr name="TextBox 4" id="4"/>
            <p:cNvSpPr txBox="true"/>
            <p:nvPr/>
          </p:nvSpPr>
          <p:spPr>
            <a:xfrm rot="0">
              <a:off x="0" y="9525"/>
              <a:ext cx="18541634" cy="6801154"/>
            </a:xfrm>
            <a:prstGeom prst="rect">
              <a:avLst/>
            </a:prstGeom>
          </p:spPr>
          <p:txBody>
            <a:bodyPr anchor="t" rtlCol="false" tIns="0" lIns="0" bIns="0" rIns="0">
              <a:spAutoFit/>
            </a:bodyPr>
            <a:lstStyle/>
            <a:p>
              <a:pPr algn="ctr">
                <a:lnSpc>
                  <a:spcPts val="11624"/>
                </a:lnSpc>
              </a:pPr>
              <a:r>
                <a:rPr lang="en-US" sz="9851" b="true">
                  <a:solidFill>
                    <a:srgbClr val="9C1A82"/>
                  </a:solidFill>
                  <a:latin typeface="HK Grotesk Bold"/>
                  <a:ea typeface="HK Grotesk Bold"/>
                  <a:cs typeface="HK Grotesk Bold"/>
                  <a:sym typeface="HK Grotesk Bold"/>
                </a:rPr>
                <a:t>GDSC SOLUTIONS IDEATHON</a:t>
              </a:r>
              <a:r>
                <a:rPr lang="en-US" sz="9851" b="true">
                  <a:solidFill>
                    <a:srgbClr val="FF3131"/>
                  </a:solidFill>
                  <a:latin typeface="HK Grotesk Bold"/>
                  <a:ea typeface="HK Grotesk Bold"/>
                  <a:cs typeface="HK Grotesk Bold"/>
                  <a:sym typeface="HK Grotesk Bold"/>
                </a:rPr>
                <a:t> </a:t>
              </a:r>
            </a:p>
            <a:p>
              <a:pPr algn="ctr">
                <a:lnSpc>
                  <a:spcPts val="8499"/>
                </a:lnSpc>
              </a:pPr>
              <a:r>
                <a:rPr lang="en-US" sz="7202" b="true">
                  <a:solidFill>
                    <a:srgbClr val="000000"/>
                  </a:solidFill>
                  <a:latin typeface="HK Grotesk Bold"/>
                  <a:ea typeface="HK Grotesk Bold"/>
                  <a:cs typeface="HK Grotesk Bold"/>
                  <a:sym typeface="HK Grotesk Bold"/>
                </a:rPr>
                <a:t>ReadySeats: Always Find Your Spot</a:t>
              </a:r>
            </a:p>
          </p:txBody>
        </p:sp>
      </p:grpSp>
      <p:sp>
        <p:nvSpPr>
          <p:cNvPr name="Freeform 5" id="5"/>
          <p:cNvSpPr/>
          <p:nvPr/>
        </p:nvSpPr>
        <p:spPr>
          <a:xfrm flipH="false" flipV="false" rot="-5624184">
            <a:off x="12910325" y="31694"/>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6" id="6"/>
          <p:cNvSpPr/>
          <p:nvPr/>
        </p:nvSpPr>
        <p:spPr>
          <a:xfrm flipH="false" flipV="false" rot="-10567437">
            <a:off x="12564143" y="7828911"/>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3"/>
            <a:stretch>
              <a:fillRect l="0" t="0" r="0" b="0"/>
            </a:stretch>
          </a:blipFill>
        </p:spPr>
      </p:sp>
      <p:sp>
        <p:nvSpPr>
          <p:cNvPr name="Freeform 7" id="7"/>
          <p:cNvSpPr/>
          <p:nvPr/>
        </p:nvSpPr>
        <p:spPr>
          <a:xfrm flipH="false" flipV="false" rot="0">
            <a:off x="173149" y="0"/>
            <a:ext cx="1711102" cy="1713917"/>
          </a:xfrm>
          <a:custGeom>
            <a:avLst/>
            <a:gdLst/>
            <a:ahLst/>
            <a:cxnLst/>
            <a:rect r="r" b="b" t="t" l="l"/>
            <a:pathLst>
              <a:path h="1713917" w="1711102">
                <a:moveTo>
                  <a:pt x="0" y="0"/>
                </a:moveTo>
                <a:lnTo>
                  <a:pt x="1711102" y="0"/>
                </a:lnTo>
                <a:lnTo>
                  <a:pt x="1711102" y="1713917"/>
                </a:lnTo>
                <a:lnTo>
                  <a:pt x="0" y="1713917"/>
                </a:lnTo>
                <a:lnTo>
                  <a:pt x="0" y="0"/>
                </a:lnTo>
                <a:close/>
              </a:path>
            </a:pathLst>
          </a:custGeom>
          <a:blipFill>
            <a:blip r:embed="rId4"/>
            <a:stretch>
              <a:fillRect l="0" t="0" r="0" b="0"/>
            </a:stretch>
          </a:blipFill>
        </p:spPr>
      </p:sp>
      <p:sp>
        <p:nvSpPr>
          <p:cNvPr name="Freeform 8" id="8"/>
          <p:cNvSpPr/>
          <p:nvPr/>
        </p:nvSpPr>
        <p:spPr>
          <a:xfrm flipH="false" flipV="false" rot="0">
            <a:off x="-1272586" y="2270685"/>
            <a:ext cx="2545172" cy="2412611"/>
          </a:xfrm>
          <a:custGeom>
            <a:avLst/>
            <a:gdLst/>
            <a:ahLst/>
            <a:cxnLst/>
            <a:rect r="r" b="b" t="t" l="l"/>
            <a:pathLst>
              <a:path h="2412611" w="2545172">
                <a:moveTo>
                  <a:pt x="0" y="0"/>
                </a:moveTo>
                <a:lnTo>
                  <a:pt x="2545172" y="0"/>
                </a:lnTo>
                <a:lnTo>
                  <a:pt x="2545172" y="2412611"/>
                </a:lnTo>
                <a:lnTo>
                  <a:pt x="0" y="2412611"/>
                </a:lnTo>
                <a:lnTo>
                  <a:pt x="0" y="0"/>
                </a:lnTo>
                <a:close/>
              </a:path>
            </a:pathLst>
          </a:custGeom>
          <a:blipFill>
            <a:blip r:embed="rId5"/>
            <a:stretch>
              <a:fillRect l="0" t="0" r="0" b="0"/>
            </a:stretch>
          </a:blipFill>
        </p:spPr>
      </p:sp>
      <p:sp>
        <p:nvSpPr>
          <p:cNvPr name="Freeform 9" id="9"/>
          <p:cNvSpPr/>
          <p:nvPr/>
        </p:nvSpPr>
        <p:spPr>
          <a:xfrm flipH="false" flipV="false" rot="0">
            <a:off x="-5486253" y="8015018"/>
            <a:ext cx="16230600" cy="7824502"/>
          </a:xfrm>
          <a:custGeom>
            <a:avLst/>
            <a:gdLst/>
            <a:ahLst/>
            <a:cxnLst/>
            <a:rect r="r" b="b" t="t" l="l"/>
            <a:pathLst>
              <a:path h="7824502" w="16230600">
                <a:moveTo>
                  <a:pt x="0" y="0"/>
                </a:moveTo>
                <a:lnTo>
                  <a:pt x="16230600" y="0"/>
                </a:lnTo>
                <a:lnTo>
                  <a:pt x="16230600" y="7824502"/>
                </a:lnTo>
                <a:lnTo>
                  <a:pt x="0" y="7824502"/>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55544" y="-1111254"/>
            <a:ext cx="7820585" cy="6254754"/>
          </a:xfrm>
          <a:custGeom>
            <a:avLst/>
            <a:gdLst/>
            <a:ahLst/>
            <a:cxnLst/>
            <a:rect r="r" b="b" t="t" l="l"/>
            <a:pathLst>
              <a:path h="6254754" w="7820585">
                <a:moveTo>
                  <a:pt x="0" y="0"/>
                </a:moveTo>
                <a:lnTo>
                  <a:pt x="7820585" y="0"/>
                </a:lnTo>
                <a:lnTo>
                  <a:pt x="7820585" y="6254754"/>
                </a:lnTo>
                <a:lnTo>
                  <a:pt x="0" y="6254754"/>
                </a:lnTo>
                <a:lnTo>
                  <a:pt x="0" y="0"/>
                </a:lnTo>
                <a:close/>
              </a:path>
            </a:pathLst>
          </a:custGeom>
          <a:blipFill>
            <a:blip r:embed="rId2"/>
            <a:stretch>
              <a:fillRect l="0" t="-5640" r="0" b="-5640"/>
            </a:stretch>
          </a:blipFill>
        </p:spPr>
      </p:sp>
      <p:sp>
        <p:nvSpPr>
          <p:cNvPr name="Freeform 3" id="3"/>
          <p:cNvSpPr/>
          <p:nvPr/>
        </p:nvSpPr>
        <p:spPr>
          <a:xfrm flipH="false" flipV="false" rot="9490257">
            <a:off x="-1273146" y="7888000"/>
            <a:ext cx="2546291" cy="2412611"/>
          </a:xfrm>
          <a:custGeom>
            <a:avLst/>
            <a:gdLst/>
            <a:ahLst/>
            <a:cxnLst/>
            <a:rect r="r" b="b" t="t" l="l"/>
            <a:pathLst>
              <a:path h="2412611" w="2546291">
                <a:moveTo>
                  <a:pt x="0" y="0"/>
                </a:moveTo>
                <a:lnTo>
                  <a:pt x="2546292" y="0"/>
                </a:lnTo>
                <a:lnTo>
                  <a:pt x="2546292"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2825014" y="6369190"/>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sp>
        <p:nvSpPr>
          <p:cNvPr name="TextBox 5" id="5"/>
          <p:cNvSpPr txBox="true"/>
          <p:nvPr/>
        </p:nvSpPr>
        <p:spPr>
          <a:xfrm rot="0">
            <a:off x="1028700" y="1038225"/>
            <a:ext cx="12310517" cy="1191137"/>
          </a:xfrm>
          <a:prstGeom prst="rect">
            <a:avLst/>
          </a:prstGeom>
        </p:spPr>
        <p:txBody>
          <a:bodyPr anchor="t" rtlCol="false" tIns="0" lIns="0" bIns="0" rIns="0">
            <a:spAutoFit/>
          </a:bodyPr>
          <a:lstStyle/>
          <a:p>
            <a:pPr algn="l">
              <a:lnSpc>
                <a:spcPts val="9440"/>
              </a:lnSpc>
            </a:pPr>
            <a:r>
              <a:rPr lang="en-US" sz="8000" b="true">
                <a:solidFill>
                  <a:srgbClr val="4D1354"/>
                </a:solidFill>
                <a:latin typeface="HK Grotesk Bold"/>
                <a:ea typeface="HK Grotesk Bold"/>
                <a:cs typeface="HK Grotesk Bold"/>
                <a:sym typeface="HK Grotesk Bold"/>
              </a:rPr>
              <a:t>Long-Term Benefits:</a:t>
            </a:r>
          </a:p>
        </p:txBody>
      </p:sp>
      <p:sp>
        <p:nvSpPr>
          <p:cNvPr name="TextBox 6" id="6"/>
          <p:cNvSpPr txBox="true"/>
          <p:nvPr/>
        </p:nvSpPr>
        <p:spPr>
          <a:xfrm rot="0">
            <a:off x="1028700" y="3062371"/>
            <a:ext cx="3787282" cy="754873"/>
          </a:xfrm>
          <a:prstGeom prst="rect">
            <a:avLst/>
          </a:prstGeom>
        </p:spPr>
        <p:txBody>
          <a:bodyPr anchor="t" rtlCol="false" tIns="0" lIns="0" bIns="0" rIns="0">
            <a:spAutoFit/>
          </a:bodyPr>
          <a:lstStyle/>
          <a:p>
            <a:pPr algn="l">
              <a:lnSpc>
                <a:spcPts val="3098"/>
              </a:lnSpc>
            </a:pPr>
          </a:p>
          <a:p>
            <a:pPr algn="l">
              <a:lnSpc>
                <a:spcPts val="3098"/>
              </a:lnSpc>
              <a:spcBef>
                <a:spcPct val="0"/>
              </a:spcBef>
            </a:pPr>
          </a:p>
        </p:txBody>
      </p:sp>
      <p:sp>
        <p:nvSpPr>
          <p:cNvPr name="TextBox 7" id="7"/>
          <p:cNvSpPr txBox="true"/>
          <p:nvPr/>
        </p:nvSpPr>
        <p:spPr>
          <a:xfrm rot="0">
            <a:off x="6667518" y="2624499"/>
            <a:ext cx="4550916" cy="6155691"/>
          </a:xfrm>
          <a:prstGeom prst="rect">
            <a:avLst/>
          </a:prstGeom>
        </p:spPr>
        <p:txBody>
          <a:bodyPr anchor="t" rtlCol="false" tIns="0" lIns="0" bIns="0" rIns="0">
            <a:spAutoFit/>
          </a:bodyPr>
          <a:lstStyle/>
          <a:p>
            <a:pPr algn="l">
              <a:lnSpc>
                <a:spcPts val="4689"/>
              </a:lnSpc>
            </a:pPr>
            <a:r>
              <a:rPr lang="en-US" sz="3349" spc="-33">
                <a:solidFill>
                  <a:srgbClr val="000000"/>
                </a:solidFill>
                <a:latin typeface="Assistant"/>
                <a:ea typeface="Assistant"/>
                <a:cs typeface="Assistant"/>
                <a:sym typeface="Assistant"/>
              </a:rPr>
              <a:t>2. </a:t>
            </a:r>
            <a:r>
              <a:rPr lang="en-US" sz="3349" spc="-33" b="true">
                <a:solidFill>
                  <a:srgbClr val="000000"/>
                </a:solidFill>
                <a:latin typeface="Assistant Bold"/>
                <a:ea typeface="Assistant Bold"/>
                <a:cs typeface="Assistant Bold"/>
                <a:sym typeface="Assistant Bold"/>
              </a:rPr>
              <a:t>Potential for Scalability</a:t>
            </a:r>
            <a:r>
              <a:rPr lang="en-US" sz="3349" spc="-33">
                <a:solidFill>
                  <a:srgbClr val="000000"/>
                </a:solidFill>
                <a:latin typeface="Assistant"/>
                <a:ea typeface="Assistant"/>
                <a:cs typeface="Assistant"/>
                <a:sym typeface="Assistant"/>
              </a:rPr>
              <a:t>: The technology and approach developed for this solution can potentially be scaled and applied to other areas of campus operations where space availability is a concern</a:t>
            </a:r>
          </a:p>
          <a:p>
            <a:pPr algn="l">
              <a:lnSpc>
                <a:spcPts val="3429"/>
              </a:lnSpc>
            </a:pPr>
          </a:p>
          <a:p>
            <a:pPr algn="l">
              <a:lnSpc>
                <a:spcPts val="3429"/>
              </a:lnSpc>
              <a:spcBef>
                <a:spcPct val="0"/>
              </a:spcBef>
            </a:pPr>
          </a:p>
        </p:txBody>
      </p:sp>
      <p:sp>
        <p:nvSpPr>
          <p:cNvPr name="TextBox 8" id="8"/>
          <p:cNvSpPr txBox="true"/>
          <p:nvPr/>
        </p:nvSpPr>
        <p:spPr>
          <a:xfrm rot="0">
            <a:off x="11866134" y="2614974"/>
            <a:ext cx="4240294" cy="6954818"/>
          </a:xfrm>
          <a:prstGeom prst="rect">
            <a:avLst/>
          </a:prstGeom>
        </p:spPr>
        <p:txBody>
          <a:bodyPr anchor="t" rtlCol="false" tIns="0" lIns="0" bIns="0" rIns="0">
            <a:spAutoFit/>
          </a:bodyPr>
          <a:lstStyle/>
          <a:p>
            <a:pPr algn="l">
              <a:lnSpc>
                <a:spcPts val="4638"/>
              </a:lnSpc>
            </a:pPr>
            <a:r>
              <a:rPr lang="en-US" sz="3313" spc="-33">
                <a:solidFill>
                  <a:srgbClr val="000000"/>
                </a:solidFill>
                <a:latin typeface="Assistant"/>
                <a:ea typeface="Assistant"/>
                <a:cs typeface="Assistant"/>
                <a:sym typeface="Assistant"/>
              </a:rPr>
              <a:t>  3. </a:t>
            </a:r>
            <a:r>
              <a:rPr lang="en-US" sz="3313" spc="-33" b="true">
                <a:solidFill>
                  <a:srgbClr val="000000"/>
                </a:solidFill>
                <a:latin typeface="Assistant Bold"/>
                <a:ea typeface="Assistant Bold"/>
                <a:cs typeface="Assistant Bold"/>
                <a:sym typeface="Assistant Bold"/>
              </a:rPr>
              <a:t>Optimized Resource Allocation</a:t>
            </a:r>
            <a:r>
              <a:rPr lang="en-US" sz="3313" spc="-33">
                <a:solidFill>
                  <a:srgbClr val="000000"/>
                </a:solidFill>
                <a:latin typeface="Assistant"/>
                <a:ea typeface="Assistant"/>
                <a:cs typeface="Assistant"/>
                <a:sym typeface="Assistant"/>
              </a:rPr>
              <a:t>: The data collected through the system can be used for future campus planning, allowing for better resource allocation based on actual usage patterns.</a:t>
            </a:r>
          </a:p>
          <a:p>
            <a:pPr algn="l">
              <a:lnSpc>
                <a:spcPts val="4638"/>
              </a:lnSpc>
            </a:pPr>
            <a:r>
              <a:rPr lang="en-US" sz="3313" spc="-33">
                <a:solidFill>
                  <a:srgbClr val="000000"/>
                </a:solidFill>
                <a:latin typeface="Assistant"/>
                <a:ea typeface="Assistant"/>
                <a:cs typeface="Assistant"/>
                <a:sym typeface="Assistant"/>
              </a:rPr>
              <a:t> </a:t>
            </a:r>
          </a:p>
          <a:p>
            <a:pPr algn="l">
              <a:lnSpc>
                <a:spcPts val="4638"/>
              </a:lnSpc>
            </a:pPr>
          </a:p>
          <a:p>
            <a:pPr algn="l">
              <a:lnSpc>
                <a:spcPts val="4638"/>
              </a:lnSpc>
              <a:spcBef>
                <a:spcPct val="0"/>
              </a:spcBef>
            </a:pPr>
          </a:p>
        </p:txBody>
      </p:sp>
      <p:sp>
        <p:nvSpPr>
          <p:cNvPr name="TextBox 9" id="9"/>
          <p:cNvSpPr txBox="true"/>
          <p:nvPr/>
        </p:nvSpPr>
        <p:spPr>
          <a:xfrm rot="0">
            <a:off x="1630408" y="2672124"/>
            <a:ext cx="4385952" cy="6456830"/>
          </a:xfrm>
          <a:prstGeom prst="rect">
            <a:avLst/>
          </a:prstGeom>
        </p:spPr>
        <p:txBody>
          <a:bodyPr anchor="t" rtlCol="false" tIns="0" lIns="0" bIns="0" rIns="0">
            <a:spAutoFit/>
          </a:bodyPr>
          <a:lstStyle/>
          <a:p>
            <a:pPr algn="l">
              <a:lnSpc>
                <a:spcPts val="3904"/>
              </a:lnSpc>
              <a:spcBef>
                <a:spcPct val="0"/>
              </a:spcBef>
            </a:pPr>
            <a:r>
              <a:rPr lang="en-US" sz="3309">
                <a:solidFill>
                  <a:srgbClr val="000000"/>
                </a:solidFill>
                <a:latin typeface="HK Grotesk"/>
                <a:ea typeface="HK Grotesk"/>
                <a:cs typeface="HK Grotesk"/>
                <a:sym typeface="HK Grotesk"/>
              </a:rPr>
              <a:t>1.</a:t>
            </a:r>
            <a:r>
              <a:rPr lang="en-US" b="true" sz="3309">
                <a:solidFill>
                  <a:srgbClr val="000000"/>
                </a:solidFill>
                <a:latin typeface="HK Grotesk Bold"/>
                <a:ea typeface="HK Grotesk Bold"/>
                <a:cs typeface="HK Grotesk Bold"/>
                <a:sym typeface="HK Grotesk Bold"/>
              </a:rPr>
              <a:t>   Improved Academic Performance</a:t>
            </a:r>
            <a:r>
              <a:rPr lang="en-US" sz="3309">
                <a:solidFill>
                  <a:srgbClr val="000000"/>
                </a:solidFill>
                <a:latin typeface="HK Grotesk"/>
                <a:ea typeface="HK Grotesk"/>
                <a:cs typeface="HK Grotesk"/>
                <a:sym typeface="HK Grotesk"/>
              </a:rPr>
              <a:t>: With more efficient access to study spaces, students may experience an overall improvement in their academic performance. This could potentially lead to an incremental increase in the average CPI across the campus.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031574" y="299476"/>
            <a:ext cx="10635233" cy="10076883"/>
          </a:xfrm>
          <a:custGeom>
            <a:avLst/>
            <a:gdLst/>
            <a:ahLst/>
            <a:cxnLst/>
            <a:rect r="r" b="b" t="t" l="l"/>
            <a:pathLst>
              <a:path h="10076883" w="10635233">
                <a:moveTo>
                  <a:pt x="0" y="0"/>
                </a:moveTo>
                <a:lnTo>
                  <a:pt x="10635233" y="0"/>
                </a:lnTo>
                <a:lnTo>
                  <a:pt x="10635233" y="10076884"/>
                </a:lnTo>
                <a:lnTo>
                  <a:pt x="0" y="10076884"/>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3861293" y="3048299"/>
            <a:ext cx="10565414" cy="4199928"/>
          </a:xfrm>
          <a:prstGeom prst="rect">
            <a:avLst/>
          </a:prstGeom>
        </p:spPr>
        <p:txBody>
          <a:bodyPr anchor="t" rtlCol="false" tIns="0" lIns="0" bIns="0" rIns="0">
            <a:spAutoFit/>
          </a:bodyPr>
          <a:lstStyle/>
          <a:p>
            <a:pPr algn="ctr">
              <a:lnSpc>
                <a:spcPts val="8345"/>
              </a:lnSpc>
            </a:pPr>
            <a:r>
              <a:rPr lang="en-US" sz="7072" b="true">
                <a:solidFill>
                  <a:srgbClr val="FFFFFF"/>
                </a:solidFill>
                <a:latin typeface="HK Grotesk Bold"/>
                <a:ea typeface="HK Grotesk Bold"/>
                <a:cs typeface="HK Grotesk Bold"/>
                <a:sym typeface="HK Grotesk Bold"/>
              </a:rPr>
              <a:t>“Time isn't the main thing. It's the only</a:t>
            </a:r>
          </a:p>
          <a:p>
            <a:pPr algn="ctr">
              <a:lnSpc>
                <a:spcPts val="8345"/>
              </a:lnSpc>
            </a:pPr>
            <a:r>
              <a:rPr lang="en-US" sz="7072" b="true">
                <a:solidFill>
                  <a:srgbClr val="FFFFFF"/>
                </a:solidFill>
                <a:latin typeface="HK Grotesk Bold"/>
                <a:ea typeface="HK Grotesk Bold"/>
                <a:cs typeface="HK Grotesk Bold"/>
                <a:sym typeface="HK Grotesk Bold"/>
              </a:rPr>
              <a:t>thing."</a:t>
            </a:r>
          </a:p>
          <a:p>
            <a:pPr algn="ctr">
              <a:lnSpc>
                <a:spcPts val="8345"/>
              </a:lnSpc>
            </a:pPr>
            <a:r>
              <a:rPr lang="en-US" sz="7072" b="true">
                <a:solidFill>
                  <a:srgbClr val="FFFFFF"/>
                </a:solidFill>
                <a:latin typeface="HK Grotesk Bold"/>
                <a:ea typeface="HK Grotesk Bold"/>
                <a:cs typeface="HK Grotesk Bold"/>
                <a:sym typeface="HK Grotesk Bold"/>
              </a:rPr>
              <a:t>- Miles Davis</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713263" y="6708455"/>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3808171"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4"/>
            <a:stretch>
              <a:fillRect l="0" t="0" r="0" b="0"/>
            </a:stretch>
          </a:blipFill>
        </p:spPr>
      </p:sp>
      <p:grpSp>
        <p:nvGrpSpPr>
          <p:cNvPr name="Group 5" id="5"/>
          <p:cNvGrpSpPr/>
          <p:nvPr/>
        </p:nvGrpSpPr>
        <p:grpSpPr>
          <a:xfrm rot="0">
            <a:off x="1224485" y="-1420128"/>
            <a:ext cx="16807589" cy="10678428"/>
            <a:chOff x="0" y="0"/>
            <a:chExt cx="22410119" cy="14237904"/>
          </a:xfrm>
        </p:grpSpPr>
        <p:sp>
          <p:nvSpPr>
            <p:cNvPr name="TextBox 6" id="6"/>
            <p:cNvSpPr txBox="true"/>
            <p:nvPr/>
          </p:nvSpPr>
          <p:spPr>
            <a:xfrm rot="0">
              <a:off x="0" y="2952516"/>
              <a:ext cx="22410119" cy="2187246"/>
            </a:xfrm>
            <a:prstGeom prst="rect">
              <a:avLst/>
            </a:prstGeom>
          </p:spPr>
          <p:txBody>
            <a:bodyPr anchor="t" rtlCol="false" tIns="0" lIns="0" bIns="0" rIns="0">
              <a:spAutoFit/>
            </a:bodyPr>
            <a:lstStyle/>
            <a:p>
              <a:pPr algn="l">
                <a:lnSpc>
                  <a:spcPts val="13009"/>
                </a:lnSpc>
              </a:pPr>
              <a:r>
                <a:rPr lang="en-US" sz="11025" b="true">
                  <a:solidFill>
                    <a:srgbClr val="FFFFFF"/>
                  </a:solidFill>
                  <a:latin typeface="HK Grotesk Bold"/>
                  <a:ea typeface="HK Grotesk Bold"/>
                  <a:cs typeface="HK Grotesk Bold"/>
                  <a:sym typeface="HK Grotesk Bold"/>
                </a:rPr>
                <a:t>Problem description:</a:t>
              </a:r>
            </a:p>
          </p:txBody>
        </p:sp>
        <p:sp>
          <p:nvSpPr>
            <p:cNvPr name="TextBox 7" id="7"/>
            <p:cNvSpPr txBox="true"/>
            <p:nvPr/>
          </p:nvSpPr>
          <p:spPr>
            <a:xfrm rot="0">
              <a:off x="0" y="19050"/>
              <a:ext cx="4730364" cy="1881117"/>
            </a:xfrm>
            <a:prstGeom prst="rect">
              <a:avLst/>
            </a:prstGeom>
          </p:spPr>
          <p:txBody>
            <a:bodyPr anchor="t" rtlCol="false" tIns="0" lIns="0" bIns="0" rIns="0">
              <a:spAutoFit/>
            </a:bodyPr>
            <a:lstStyle/>
            <a:p>
              <a:pPr algn="l" marL="0" indent="0" lvl="0">
                <a:lnSpc>
                  <a:spcPts val="11184"/>
                </a:lnSpc>
                <a:spcBef>
                  <a:spcPct val="0"/>
                </a:spcBef>
              </a:pPr>
              <a:r>
                <a:rPr lang="en-US" b="true" sz="9478">
                  <a:solidFill>
                    <a:srgbClr val="FFFFFF">
                      <a:alpha val="60000"/>
                    </a:srgbClr>
                  </a:solidFill>
                  <a:latin typeface="HK Grotesk Bold"/>
                  <a:ea typeface="HK Grotesk Bold"/>
                  <a:cs typeface="HK Grotesk Bold"/>
                  <a:sym typeface="HK Grotesk Bold"/>
                </a:rPr>
                <a:t> </a:t>
              </a:r>
            </a:p>
          </p:txBody>
        </p:sp>
        <p:sp>
          <p:nvSpPr>
            <p:cNvPr name="TextBox 8" id="8"/>
            <p:cNvSpPr txBox="true"/>
            <p:nvPr/>
          </p:nvSpPr>
          <p:spPr>
            <a:xfrm rot="0">
              <a:off x="0" y="6218274"/>
              <a:ext cx="14181303" cy="8019629"/>
            </a:xfrm>
            <a:prstGeom prst="rect">
              <a:avLst/>
            </a:prstGeom>
          </p:spPr>
          <p:txBody>
            <a:bodyPr anchor="t" rtlCol="false" tIns="0" lIns="0" bIns="0" rIns="0">
              <a:spAutoFit/>
            </a:bodyPr>
            <a:lstStyle/>
            <a:p>
              <a:pPr algn="l">
                <a:lnSpc>
                  <a:spcPts val="4497"/>
                </a:lnSpc>
                <a:spcBef>
                  <a:spcPct val="0"/>
                </a:spcBef>
              </a:pPr>
              <a:r>
                <a:rPr lang="en-US" sz="3212" spc="-32">
                  <a:solidFill>
                    <a:srgbClr val="FFFFFF"/>
                  </a:solidFill>
                  <a:latin typeface="Assistant"/>
                  <a:ea typeface="Assistant"/>
                  <a:cs typeface="Assistant"/>
                  <a:sym typeface="Assistant"/>
                </a:rPr>
                <a:t> Optimizing Seating Availability in IIT Kanpur Library During Peak Hours</a:t>
              </a:r>
            </a:p>
            <a:p>
              <a:pPr algn="l">
                <a:lnSpc>
                  <a:spcPts val="4497"/>
                </a:lnSpc>
                <a:spcBef>
                  <a:spcPct val="0"/>
                </a:spcBef>
              </a:pPr>
              <a:r>
                <a:rPr lang="en-US" sz="3212" spc="-32">
                  <a:solidFill>
                    <a:srgbClr val="FFFFFF"/>
                  </a:solidFill>
                  <a:latin typeface="Assistant"/>
                  <a:ea typeface="Assistant"/>
                  <a:cs typeface="Assistant"/>
                  <a:sym typeface="Assistant"/>
                </a:rPr>
                <a:t>IIT Kanpur's campus library serves as a vital resource for students, offering a conducive environment for study and research. However, during peak hours, particularly leading up to midsemester and end-semester exams, students encounter significant difficulties in finding available seats. This issue disrupts the study routines of many, leading to frustration, decreased productivity as well as time wastage of students.</a:t>
              </a:r>
              <a:r>
                <a:rPr lang="en-US" sz="3212" spc="-32" u="sng">
                  <a:solidFill>
                    <a:srgbClr val="FFFFFF"/>
                  </a:solidFill>
                  <a:latin typeface="Assistant"/>
                  <a:ea typeface="Assistant"/>
                  <a:cs typeface="Assistant"/>
                  <a:sym typeface="Assistant"/>
                  <a:hlinkClick r:id="rId5" tooltip="https://drive.google.com/file/d/1VsX7hvlfC8R0tXDsUb7iKLSz6GC94N0z/view?usp=sharing"/>
                </a:rPr>
                <a:t>[1]</a:t>
              </a:r>
            </a:p>
            <a:p>
              <a:pPr algn="l">
                <a:lnSpc>
                  <a:spcPts val="3937"/>
                </a:lnSpc>
                <a:spcBef>
                  <a:spcPct val="0"/>
                </a:spcBef>
              </a:pPr>
            </a:p>
            <a:p>
              <a:pPr algn="l">
                <a:lnSpc>
                  <a:spcPts val="3937"/>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99663">
            <a:off x="3603314" y="-3449825"/>
            <a:ext cx="9366851" cy="8957051"/>
          </a:xfrm>
          <a:custGeom>
            <a:avLst/>
            <a:gdLst/>
            <a:ahLst/>
            <a:cxnLst/>
            <a:rect r="r" b="b" t="t" l="l"/>
            <a:pathLst>
              <a:path h="8957051" w="9366851">
                <a:moveTo>
                  <a:pt x="0" y="0"/>
                </a:moveTo>
                <a:lnTo>
                  <a:pt x="9366851" y="0"/>
                </a:lnTo>
                <a:lnTo>
                  <a:pt x="9366851" y="8957050"/>
                </a:lnTo>
                <a:lnTo>
                  <a:pt x="0" y="8957050"/>
                </a:lnTo>
                <a:lnTo>
                  <a:pt x="0" y="0"/>
                </a:lnTo>
                <a:close/>
              </a:path>
            </a:pathLst>
          </a:custGeom>
          <a:blipFill>
            <a:blip r:embed="rId2"/>
            <a:stretch>
              <a:fillRect l="0" t="0" r="0" b="0"/>
            </a:stretch>
          </a:blipFill>
        </p:spPr>
      </p:sp>
      <p:sp>
        <p:nvSpPr>
          <p:cNvPr name="Freeform 3" id="3"/>
          <p:cNvSpPr/>
          <p:nvPr/>
        </p:nvSpPr>
        <p:spPr>
          <a:xfrm flipH="false" flipV="false" rot="-2715964">
            <a:off x="14635296" y="2779072"/>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Freeform 5" id="5"/>
          <p:cNvSpPr/>
          <p:nvPr/>
        </p:nvSpPr>
        <p:spPr>
          <a:xfrm flipH="false" flipV="false" rot="0">
            <a:off x="10631365" y="2517614"/>
            <a:ext cx="7468054" cy="6370616"/>
          </a:xfrm>
          <a:custGeom>
            <a:avLst/>
            <a:gdLst/>
            <a:ahLst/>
            <a:cxnLst/>
            <a:rect r="r" b="b" t="t" l="l"/>
            <a:pathLst>
              <a:path h="6370616" w="7468054">
                <a:moveTo>
                  <a:pt x="0" y="0"/>
                </a:moveTo>
                <a:lnTo>
                  <a:pt x="7468054" y="0"/>
                </a:lnTo>
                <a:lnTo>
                  <a:pt x="7468054" y="6370616"/>
                </a:lnTo>
                <a:lnTo>
                  <a:pt x="0" y="6370616"/>
                </a:lnTo>
                <a:lnTo>
                  <a:pt x="0" y="0"/>
                </a:lnTo>
                <a:close/>
              </a:path>
            </a:pathLst>
          </a:custGeom>
          <a:blipFill>
            <a:blip r:embed="rId4"/>
            <a:stretch>
              <a:fillRect l="0" t="-2248" r="0" b="-2248"/>
            </a:stretch>
          </a:blipFill>
        </p:spPr>
      </p:sp>
      <p:grpSp>
        <p:nvGrpSpPr>
          <p:cNvPr name="Group 6" id="6"/>
          <p:cNvGrpSpPr/>
          <p:nvPr/>
        </p:nvGrpSpPr>
        <p:grpSpPr>
          <a:xfrm rot="0">
            <a:off x="414449" y="2304648"/>
            <a:ext cx="10216915" cy="7212433"/>
            <a:chOff x="0" y="0"/>
            <a:chExt cx="13622554" cy="9616577"/>
          </a:xfrm>
        </p:grpSpPr>
        <p:sp>
          <p:nvSpPr>
            <p:cNvPr name="TextBox 7" id="7"/>
            <p:cNvSpPr txBox="true"/>
            <p:nvPr/>
          </p:nvSpPr>
          <p:spPr>
            <a:xfrm rot="0">
              <a:off x="0" y="4142798"/>
              <a:ext cx="13622554" cy="5473779"/>
            </a:xfrm>
            <a:prstGeom prst="rect">
              <a:avLst/>
            </a:prstGeom>
          </p:spPr>
          <p:txBody>
            <a:bodyPr anchor="t" rtlCol="false" tIns="0" lIns="0" bIns="0" rIns="0">
              <a:spAutoFit/>
            </a:bodyPr>
            <a:lstStyle/>
            <a:p>
              <a:pPr algn="l">
                <a:lnSpc>
                  <a:spcPts val="3395"/>
                </a:lnSpc>
              </a:pPr>
              <a:r>
                <a:rPr lang="en-US" sz="2877" b="true">
                  <a:solidFill>
                    <a:srgbClr val="000000"/>
                  </a:solidFill>
                  <a:latin typeface="HK Grotesk Bold"/>
                  <a:ea typeface="HK Grotesk Bold"/>
                  <a:cs typeface="HK Grotesk Bold"/>
                  <a:sym typeface="HK Grotesk Bold"/>
                </a:rPr>
                <a:t>The primary objective is to optimize seating availability within the IIT Kanpur library during peak hours, midsemesters, and end-semester exam periods. This involves creating a more equitable, efficient, and comfortable study environment for all students. Since even during the peak hours there are seats that are unoccupied but it becomes arduous for the students to search for the seats for themselves (individually or as in group) on all the three floors of the library.</a:t>
              </a:r>
            </a:p>
            <a:p>
              <a:pPr algn="l">
                <a:lnSpc>
                  <a:spcPts val="2813"/>
                </a:lnSpc>
              </a:pPr>
            </a:p>
            <a:p>
              <a:pPr algn="l">
                <a:lnSpc>
                  <a:spcPts val="2813"/>
                </a:lnSpc>
              </a:pPr>
            </a:p>
          </p:txBody>
        </p:sp>
        <p:sp>
          <p:nvSpPr>
            <p:cNvPr name="TextBox 8" id="8"/>
            <p:cNvSpPr txBox="true"/>
            <p:nvPr/>
          </p:nvSpPr>
          <p:spPr>
            <a:xfrm rot="0">
              <a:off x="0" y="-152400"/>
              <a:ext cx="9685659" cy="3710668"/>
            </a:xfrm>
            <a:prstGeom prst="rect">
              <a:avLst/>
            </a:prstGeom>
          </p:spPr>
          <p:txBody>
            <a:bodyPr anchor="t" rtlCol="false" tIns="0" lIns="0" bIns="0" rIns="0">
              <a:spAutoFit/>
            </a:bodyPr>
            <a:lstStyle/>
            <a:p>
              <a:pPr algn="l">
                <a:lnSpc>
                  <a:spcPts val="11112"/>
                </a:lnSpc>
              </a:pPr>
              <a:r>
                <a:rPr lang="en-US" sz="7937" b="true">
                  <a:solidFill>
                    <a:srgbClr val="731F7D"/>
                  </a:solidFill>
                  <a:latin typeface="Halant Medium"/>
                  <a:ea typeface="Halant Medium"/>
                  <a:cs typeface="Halant Medium"/>
                  <a:sym typeface="Halant Medium"/>
                </a:rPr>
                <a:t>Objective:</a:t>
              </a:r>
            </a:p>
            <a:p>
              <a:pPr algn="l">
                <a:lnSpc>
                  <a:spcPts val="5585"/>
                </a:lnSpc>
              </a:pPr>
            </a:p>
            <a:p>
              <a:pPr algn="l" marL="0" indent="0" lvl="0">
                <a:lnSpc>
                  <a:spcPts val="5585"/>
                </a:lnSpc>
                <a:spcBef>
                  <a:spcPct val="0"/>
                </a:spcBef>
              </a:pPr>
            </a:p>
          </p:txBody>
        </p:sp>
      </p:grpSp>
      <p:grpSp>
        <p:nvGrpSpPr>
          <p:cNvPr name="Group 9" id="9"/>
          <p:cNvGrpSpPr/>
          <p:nvPr/>
        </p:nvGrpSpPr>
        <p:grpSpPr>
          <a:xfrm rot="0">
            <a:off x="10631365" y="8888230"/>
            <a:ext cx="3086100" cy="802165"/>
            <a:chOff x="0" y="0"/>
            <a:chExt cx="812800" cy="211270"/>
          </a:xfrm>
        </p:grpSpPr>
        <p:sp>
          <p:nvSpPr>
            <p:cNvPr name="Freeform 10" id="10"/>
            <p:cNvSpPr/>
            <p:nvPr/>
          </p:nvSpPr>
          <p:spPr>
            <a:xfrm flipH="false" flipV="false" rot="0">
              <a:off x="0" y="0"/>
              <a:ext cx="812800" cy="211270"/>
            </a:xfrm>
            <a:custGeom>
              <a:avLst/>
              <a:gdLst/>
              <a:ahLst/>
              <a:cxnLst/>
              <a:rect r="r" b="b" t="t" l="l"/>
              <a:pathLst>
                <a:path h="211270" w="812800">
                  <a:moveTo>
                    <a:pt x="0" y="0"/>
                  </a:moveTo>
                  <a:lnTo>
                    <a:pt x="812800" y="0"/>
                  </a:lnTo>
                  <a:lnTo>
                    <a:pt x="812800" y="211270"/>
                  </a:lnTo>
                  <a:lnTo>
                    <a:pt x="0" y="211270"/>
                  </a:lnTo>
                  <a:close/>
                </a:path>
              </a:pathLst>
            </a:custGeom>
            <a:solidFill>
              <a:srgbClr val="959185"/>
            </a:solidFill>
          </p:spPr>
        </p:sp>
        <p:sp>
          <p:nvSpPr>
            <p:cNvPr name="TextBox 11" id="11"/>
            <p:cNvSpPr txBox="true"/>
            <p:nvPr/>
          </p:nvSpPr>
          <p:spPr>
            <a:xfrm>
              <a:off x="0" y="-38100"/>
              <a:ext cx="812800" cy="249370"/>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Canva Sans"/>
                  <a:ea typeface="Canva Sans"/>
                  <a:cs typeface="Canva Sans"/>
                  <a:sym typeface="Canva Sans"/>
                </a:rPr>
                <a:t>image credit -vox populi</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0">
            <a:off x="13969005" y="1179972"/>
            <a:ext cx="3437272" cy="1468418"/>
          </a:xfrm>
          <a:custGeom>
            <a:avLst/>
            <a:gdLst/>
            <a:ahLst/>
            <a:cxnLst/>
            <a:rect r="r" b="b" t="t" l="l"/>
            <a:pathLst>
              <a:path h="1468418" w="3437272">
                <a:moveTo>
                  <a:pt x="0" y="0"/>
                </a:moveTo>
                <a:lnTo>
                  <a:pt x="3437272" y="0"/>
                </a:lnTo>
                <a:lnTo>
                  <a:pt x="3437272" y="1468418"/>
                </a:lnTo>
                <a:lnTo>
                  <a:pt x="0" y="1468418"/>
                </a:lnTo>
                <a:lnTo>
                  <a:pt x="0" y="0"/>
                </a:lnTo>
                <a:close/>
              </a:path>
            </a:pathLst>
          </a:custGeom>
          <a:blipFill>
            <a:blip r:embed="rId4"/>
            <a:stretch>
              <a:fillRect l="0" t="-38828" r="0" b="-7796"/>
            </a:stretch>
          </a:blipFill>
        </p:spPr>
      </p:sp>
      <p:sp>
        <p:nvSpPr>
          <p:cNvPr name="AutoShape 5" id="5"/>
          <p:cNvSpPr/>
          <p:nvPr/>
        </p:nvSpPr>
        <p:spPr>
          <a:xfrm flipV="true">
            <a:off x="12559385" y="1914181"/>
            <a:ext cx="1409619" cy="56749"/>
          </a:xfrm>
          <a:prstGeom prst="line">
            <a:avLst/>
          </a:prstGeom>
          <a:ln cap="flat" w="38100">
            <a:solidFill>
              <a:srgbClr val="000000"/>
            </a:solidFill>
            <a:prstDash val="solid"/>
            <a:headEnd type="none" len="sm" w="sm"/>
            <a:tailEnd type="arrow" len="sm" w="med"/>
          </a:ln>
        </p:spPr>
      </p:sp>
      <p:sp>
        <p:nvSpPr>
          <p:cNvPr name="Freeform 6" id="6"/>
          <p:cNvSpPr/>
          <p:nvPr/>
        </p:nvSpPr>
        <p:spPr>
          <a:xfrm flipH="false" flipV="false" rot="0">
            <a:off x="8641520" y="507083"/>
            <a:ext cx="3917609" cy="2862868"/>
          </a:xfrm>
          <a:custGeom>
            <a:avLst/>
            <a:gdLst/>
            <a:ahLst/>
            <a:cxnLst/>
            <a:rect r="r" b="b" t="t" l="l"/>
            <a:pathLst>
              <a:path h="2862868" w="3917609">
                <a:moveTo>
                  <a:pt x="0" y="0"/>
                </a:moveTo>
                <a:lnTo>
                  <a:pt x="3917609" y="0"/>
                </a:lnTo>
                <a:lnTo>
                  <a:pt x="3917609" y="2862868"/>
                </a:lnTo>
                <a:lnTo>
                  <a:pt x="0" y="2862868"/>
                </a:lnTo>
                <a:lnTo>
                  <a:pt x="0" y="0"/>
                </a:lnTo>
                <a:close/>
              </a:path>
            </a:pathLst>
          </a:custGeom>
          <a:blipFill>
            <a:blip r:embed="rId5"/>
            <a:stretch>
              <a:fillRect l="0" t="0" r="0" b="0"/>
            </a:stretch>
          </a:blipFill>
        </p:spPr>
      </p:sp>
      <p:sp>
        <p:nvSpPr>
          <p:cNvPr name="TextBox 7" id="7"/>
          <p:cNvSpPr txBox="true"/>
          <p:nvPr/>
        </p:nvSpPr>
        <p:spPr>
          <a:xfrm rot="0">
            <a:off x="1744698" y="2958378"/>
            <a:ext cx="7726964" cy="1065714"/>
          </a:xfrm>
          <a:prstGeom prst="rect">
            <a:avLst/>
          </a:prstGeom>
        </p:spPr>
        <p:txBody>
          <a:bodyPr anchor="t" rtlCol="false" tIns="0" lIns="0" bIns="0" rIns="0">
            <a:spAutoFit/>
          </a:bodyPr>
          <a:lstStyle/>
          <a:p>
            <a:pPr algn="l">
              <a:lnSpc>
                <a:spcPts val="8345"/>
              </a:lnSpc>
            </a:pPr>
            <a:r>
              <a:rPr lang="en-US" sz="7072" i="true">
                <a:solidFill>
                  <a:srgbClr val="000000"/>
                </a:solidFill>
                <a:latin typeface="HK Grotesk Italics"/>
                <a:ea typeface="HK Grotesk Italics"/>
                <a:cs typeface="HK Grotesk Italics"/>
                <a:sym typeface="HK Grotesk Italics"/>
              </a:rPr>
              <a:t>1)Data Analysis</a:t>
            </a:r>
            <a:r>
              <a:rPr lang="en-US" sz="7072" b="true">
                <a:solidFill>
                  <a:srgbClr val="000000"/>
                </a:solidFill>
                <a:latin typeface="HK Grotesk Bold"/>
                <a:ea typeface="HK Grotesk Bold"/>
                <a:cs typeface="HK Grotesk Bold"/>
                <a:sym typeface="HK Grotesk Bold"/>
              </a:rPr>
              <a:t> </a:t>
            </a:r>
          </a:p>
        </p:txBody>
      </p:sp>
      <p:grpSp>
        <p:nvGrpSpPr>
          <p:cNvPr name="Group 8" id="8"/>
          <p:cNvGrpSpPr/>
          <p:nvPr/>
        </p:nvGrpSpPr>
        <p:grpSpPr>
          <a:xfrm rot="0">
            <a:off x="1997540" y="3486472"/>
            <a:ext cx="4258367" cy="6173316"/>
            <a:chOff x="0" y="0"/>
            <a:chExt cx="5677823" cy="8231087"/>
          </a:xfrm>
        </p:grpSpPr>
        <p:sp>
          <p:nvSpPr>
            <p:cNvPr name="TextBox 9" id="9"/>
            <p:cNvSpPr txBox="true"/>
            <p:nvPr/>
          </p:nvSpPr>
          <p:spPr>
            <a:xfrm rot="0">
              <a:off x="0" y="-47625"/>
              <a:ext cx="5677823" cy="914197"/>
            </a:xfrm>
            <a:prstGeom prst="rect">
              <a:avLst/>
            </a:prstGeom>
          </p:spPr>
          <p:txBody>
            <a:bodyPr anchor="t" rtlCol="false" tIns="0" lIns="0" bIns="0" rIns="0">
              <a:spAutoFit/>
            </a:bodyPr>
            <a:lstStyle/>
            <a:p>
              <a:pPr algn="l">
                <a:lnSpc>
                  <a:spcPts val="5582"/>
                </a:lnSpc>
              </a:pPr>
              <a:r>
                <a:rPr lang="en-US" sz="4294" b="true">
                  <a:solidFill>
                    <a:srgbClr val="731F7D"/>
                  </a:solidFill>
                  <a:latin typeface="Halant Medium"/>
                  <a:ea typeface="Halant Medium"/>
                  <a:cs typeface="Halant Medium"/>
                  <a:sym typeface="Halant Medium"/>
                </a:rPr>
                <a:t> </a:t>
              </a:r>
            </a:p>
          </p:txBody>
        </p:sp>
        <p:sp>
          <p:nvSpPr>
            <p:cNvPr name="TextBox 10" id="10"/>
            <p:cNvSpPr txBox="true"/>
            <p:nvPr/>
          </p:nvSpPr>
          <p:spPr>
            <a:xfrm rot="0">
              <a:off x="0" y="1262412"/>
              <a:ext cx="5677823" cy="6968675"/>
            </a:xfrm>
            <a:prstGeom prst="rect">
              <a:avLst/>
            </a:prstGeom>
          </p:spPr>
          <p:txBody>
            <a:bodyPr anchor="t" rtlCol="false" tIns="0" lIns="0" bIns="0" rIns="0">
              <a:spAutoFit/>
            </a:bodyPr>
            <a:lstStyle/>
            <a:p>
              <a:pPr algn="l">
                <a:lnSpc>
                  <a:spcPts val="3238"/>
                </a:lnSpc>
              </a:pPr>
              <a:r>
                <a:rPr lang="en-US" sz="2313" spc="-23">
                  <a:solidFill>
                    <a:srgbClr val="000000"/>
                  </a:solidFill>
                  <a:latin typeface="Assistant"/>
                  <a:ea typeface="Assistant"/>
                  <a:cs typeface="Assistant"/>
                  <a:sym typeface="Assistant"/>
                </a:rPr>
                <a:t>The data acquisition process for this library occupancy monitoring system involves the use of cameras positioned on the library's ceiling. These cameras(preferable with high FOV) capture raw data continuously, and new data is transmitted for processing at regular intervals of 5 minutes.</a:t>
              </a:r>
            </a:p>
            <a:p>
              <a:pPr algn="l">
                <a:lnSpc>
                  <a:spcPts val="3098"/>
                </a:lnSpc>
              </a:pPr>
            </a:p>
            <a:p>
              <a:pPr algn="l">
                <a:lnSpc>
                  <a:spcPts val="3098"/>
                </a:lnSpc>
              </a:pPr>
            </a:p>
            <a:p>
              <a:pPr algn="l">
                <a:lnSpc>
                  <a:spcPts val="3098"/>
                </a:lnSpc>
              </a:pPr>
            </a:p>
            <a:p>
              <a:pPr algn="l">
                <a:lnSpc>
                  <a:spcPts val="3098"/>
                </a:lnSpc>
                <a:spcBef>
                  <a:spcPct val="0"/>
                </a:spcBef>
              </a:pPr>
            </a:p>
          </p:txBody>
        </p:sp>
      </p:grpSp>
      <p:grpSp>
        <p:nvGrpSpPr>
          <p:cNvPr name="Group 11" id="11"/>
          <p:cNvGrpSpPr/>
          <p:nvPr/>
        </p:nvGrpSpPr>
        <p:grpSpPr>
          <a:xfrm rot="0">
            <a:off x="6642336" y="3099977"/>
            <a:ext cx="4636679" cy="7030566"/>
            <a:chOff x="0" y="0"/>
            <a:chExt cx="6182239" cy="9374087"/>
          </a:xfrm>
        </p:grpSpPr>
        <p:sp>
          <p:nvSpPr>
            <p:cNvPr name="TextBox 12" id="12"/>
            <p:cNvSpPr txBox="true"/>
            <p:nvPr/>
          </p:nvSpPr>
          <p:spPr>
            <a:xfrm rot="0">
              <a:off x="0" y="-47625"/>
              <a:ext cx="6182239" cy="914197"/>
            </a:xfrm>
            <a:prstGeom prst="rect">
              <a:avLst/>
            </a:prstGeom>
          </p:spPr>
          <p:txBody>
            <a:bodyPr anchor="t" rtlCol="false" tIns="0" lIns="0" bIns="0" rIns="0">
              <a:spAutoFit/>
            </a:bodyPr>
            <a:lstStyle/>
            <a:p>
              <a:pPr algn="l" marL="0" indent="0" lvl="0">
                <a:lnSpc>
                  <a:spcPts val="5582"/>
                </a:lnSpc>
                <a:spcBef>
                  <a:spcPct val="0"/>
                </a:spcBef>
              </a:pPr>
            </a:p>
          </p:txBody>
        </p:sp>
        <p:sp>
          <p:nvSpPr>
            <p:cNvPr name="TextBox 13" id="13"/>
            <p:cNvSpPr txBox="true"/>
            <p:nvPr/>
          </p:nvSpPr>
          <p:spPr>
            <a:xfrm rot="0">
              <a:off x="0" y="1262412"/>
              <a:ext cx="6182239" cy="8111675"/>
            </a:xfrm>
            <a:prstGeom prst="rect">
              <a:avLst/>
            </a:prstGeom>
          </p:spPr>
          <p:txBody>
            <a:bodyPr anchor="t" rtlCol="false" tIns="0" lIns="0" bIns="0" rIns="0">
              <a:spAutoFit/>
            </a:bodyPr>
            <a:lstStyle/>
            <a:p>
              <a:pPr algn="l">
                <a:lnSpc>
                  <a:spcPts val="3238"/>
                </a:lnSpc>
              </a:pPr>
              <a:r>
                <a:rPr lang="en-US" sz="2313" spc="-23">
                  <a:solidFill>
                    <a:srgbClr val="000000"/>
                  </a:solidFill>
                  <a:latin typeface="Assistant"/>
                  <a:ea typeface="Assistant"/>
                  <a:cs typeface="Assistant"/>
                  <a:sym typeface="Assistant"/>
                </a:rPr>
                <a:t>Upon receiving this data, the system leverages Google's Cloud Vision API for object detection. The primary objective is to identify the table's outline, marking it as a polygon and recording data regarding its boundary points. Furthermore, depth perception and the angle relative to the normal are employed to determine the size of the table accurately. This information enables the system to ascertain the optimal number of cells into which the table can be divided.</a:t>
              </a:r>
            </a:p>
            <a:p>
              <a:pPr algn="l">
                <a:lnSpc>
                  <a:spcPts val="3098"/>
                </a:lnSpc>
              </a:pPr>
            </a:p>
            <a:p>
              <a:pPr algn="l">
                <a:lnSpc>
                  <a:spcPts val="3098"/>
                </a:lnSpc>
                <a:spcBef>
                  <a:spcPct val="0"/>
                </a:spcBef>
              </a:pPr>
            </a:p>
          </p:txBody>
        </p:sp>
      </p:grpSp>
      <p:grpSp>
        <p:nvGrpSpPr>
          <p:cNvPr name="Group 14" id="14"/>
          <p:cNvGrpSpPr/>
          <p:nvPr/>
        </p:nvGrpSpPr>
        <p:grpSpPr>
          <a:xfrm rot="0">
            <a:off x="11669541" y="3486472"/>
            <a:ext cx="4598928" cy="6248245"/>
            <a:chOff x="0" y="0"/>
            <a:chExt cx="6131904" cy="8330994"/>
          </a:xfrm>
        </p:grpSpPr>
        <p:sp>
          <p:nvSpPr>
            <p:cNvPr name="TextBox 15" id="15"/>
            <p:cNvSpPr txBox="true"/>
            <p:nvPr/>
          </p:nvSpPr>
          <p:spPr>
            <a:xfrm rot="0">
              <a:off x="0" y="-47625"/>
              <a:ext cx="6131904" cy="914197"/>
            </a:xfrm>
            <a:prstGeom prst="rect">
              <a:avLst/>
            </a:prstGeom>
          </p:spPr>
          <p:txBody>
            <a:bodyPr anchor="t" rtlCol="false" tIns="0" lIns="0" bIns="0" rIns="0">
              <a:spAutoFit/>
            </a:bodyPr>
            <a:lstStyle/>
            <a:p>
              <a:pPr algn="l" marL="0" indent="0" lvl="0">
                <a:lnSpc>
                  <a:spcPts val="5582"/>
                </a:lnSpc>
                <a:spcBef>
                  <a:spcPct val="0"/>
                </a:spcBef>
              </a:pPr>
              <a:r>
                <a:rPr lang="en-US" b="true" sz="4294" u="none">
                  <a:solidFill>
                    <a:srgbClr val="731F7D"/>
                  </a:solidFill>
                  <a:latin typeface="Halant Medium"/>
                  <a:ea typeface="Halant Medium"/>
                  <a:cs typeface="Halant Medium"/>
                  <a:sym typeface="Halant Medium"/>
                </a:rPr>
                <a:t> </a:t>
              </a:r>
            </a:p>
          </p:txBody>
        </p:sp>
        <p:sp>
          <p:nvSpPr>
            <p:cNvPr name="TextBox 16" id="16"/>
            <p:cNvSpPr txBox="true"/>
            <p:nvPr/>
          </p:nvSpPr>
          <p:spPr>
            <a:xfrm rot="0">
              <a:off x="0" y="1262412"/>
              <a:ext cx="6131904" cy="7068581"/>
            </a:xfrm>
            <a:prstGeom prst="rect">
              <a:avLst/>
            </a:prstGeom>
          </p:spPr>
          <p:txBody>
            <a:bodyPr anchor="t" rtlCol="false" tIns="0" lIns="0" bIns="0" rIns="0">
              <a:spAutoFit/>
            </a:bodyPr>
            <a:lstStyle/>
            <a:p>
              <a:pPr algn="l">
                <a:lnSpc>
                  <a:spcPts val="3238"/>
                </a:lnSpc>
                <a:spcBef>
                  <a:spcPct val="0"/>
                </a:spcBef>
              </a:pPr>
              <a:r>
                <a:rPr lang="en-US" sz="2313" spc="-23">
                  <a:solidFill>
                    <a:srgbClr val="000000"/>
                  </a:solidFill>
                  <a:latin typeface="Assistant"/>
                  <a:ea typeface="Assistant"/>
                  <a:cs typeface="Assistant"/>
                  <a:sym typeface="Assistant"/>
                </a:rPr>
                <a:t>Each individual cell, representing a portion of the table, is subject to occupancy assessment. This determination hinges on the detection of student-related items such as water bottles, notebooks, and other study materials within the confines of each cell. Based on this detection, the system categorizes the cells as either "occupied" or "unoccupied," providing valuable insights into the availability of study spaces within the library.</a:t>
              </a:r>
            </a:p>
          </p:txBody>
        </p:sp>
      </p:grpSp>
      <p:sp>
        <p:nvSpPr>
          <p:cNvPr name="TextBox 17" id="17"/>
          <p:cNvSpPr txBox="true"/>
          <p:nvPr/>
        </p:nvSpPr>
        <p:spPr>
          <a:xfrm rot="0">
            <a:off x="1567620" y="857870"/>
            <a:ext cx="7726964" cy="1056311"/>
          </a:xfrm>
          <a:prstGeom prst="rect">
            <a:avLst/>
          </a:prstGeom>
        </p:spPr>
        <p:txBody>
          <a:bodyPr anchor="t" rtlCol="false" tIns="0" lIns="0" bIns="0" rIns="0">
            <a:spAutoFit/>
          </a:bodyPr>
          <a:lstStyle/>
          <a:p>
            <a:pPr algn="l">
              <a:lnSpc>
                <a:spcPts val="8345"/>
              </a:lnSpc>
            </a:pPr>
            <a:r>
              <a:rPr lang="en-US" sz="7072" b="true">
                <a:solidFill>
                  <a:srgbClr val="000000"/>
                </a:solidFill>
                <a:latin typeface="HK Grotesk Bold"/>
                <a:ea typeface="HK Grotesk Bold"/>
                <a:cs typeface="HK Grotesk Bold"/>
                <a:sym typeface="HK Grotesk Bold"/>
              </a:rPr>
              <a:t>OUR 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14278092" y="2944001"/>
            <a:ext cx="3487424" cy="6894214"/>
          </a:xfrm>
          <a:custGeom>
            <a:avLst/>
            <a:gdLst/>
            <a:ahLst/>
            <a:cxnLst/>
            <a:rect r="r" b="b" t="t" l="l"/>
            <a:pathLst>
              <a:path h="6894214" w="3487424">
                <a:moveTo>
                  <a:pt x="0" y="0"/>
                </a:moveTo>
                <a:lnTo>
                  <a:pt x="3487424" y="0"/>
                </a:lnTo>
                <a:lnTo>
                  <a:pt x="3487424" y="6894214"/>
                </a:lnTo>
                <a:lnTo>
                  <a:pt x="0" y="6894214"/>
                </a:lnTo>
                <a:lnTo>
                  <a:pt x="0" y="0"/>
                </a:lnTo>
                <a:close/>
              </a:path>
            </a:pathLst>
          </a:custGeom>
          <a:blipFill>
            <a:blip r:embed="rId4"/>
            <a:stretch>
              <a:fillRect l="-1477" t="0" r="-1477" b="0"/>
            </a:stretch>
          </a:blipFill>
        </p:spPr>
      </p:sp>
      <p:grpSp>
        <p:nvGrpSpPr>
          <p:cNvPr name="Group 5" id="5"/>
          <p:cNvGrpSpPr/>
          <p:nvPr/>
        </p:nvGrpSpPr>
        <p:grpSpPr>
          <a:xfrm rot="0">
            <a:off x="344528" y="90082"/>
            <a:ext cx="14138119" cy="4027714"/>
            <a:chOff x="0" y="0"/>
            <a:chExt cx="18850825" cy="5370285"/>
          </a:xfrm>
        </p:grpSpPr>
        <p:sp>
          <p:nvSpPr>
            <p:cNvPr name="TextBox 6" id="6"/>
            <p:cNvSpPr txBox="true"/>
            <p:nvPr/>
          </p:nvSpPr>
          <p:spPr>
            <a:xfrm rot="0">
              <a:off x="0" y="-104775"/>
              <a:ext cx="18850825" cy="2158739"/>
            </a:xfrm>
            <a:prstGeom prst="rect">
              <a:avLst/>
            </a:prstGeom>
          </p:spPr>
          <p:txBody>
            <a:bodyPr anchor="t" rtlCol="false" tIns="0" lIns="0" bIns="0" rIns="0">
              <a:spAutoFit/>
            </a:bodyPr>
            <a:lstStyle/>
            <a:p>
              <a:pPr algn="ctr">
                <a:lnSpc>
                  <a:spcPts val="13232"/>
                </a:lnSpc>
              </a:pPr>
              <a:r>
                <a:rPr lang="en-US" sz="10178" b="true">
                  <a:solidFill>
                    <a:srgbClr val="731F7D"/>
                  </a:solidFill>
                  <a:latin typeface="Halant Medium"/>
                  <a:ea typeface="Halant Medium"/>
                  <a:cs typeface="Halant Medium"/>
                  <a:sym typeface="Halant Medium"/>
                </a:rPr>
                <a:t> </a:t>
              </a:r>
            </a:p>
          </p:txBody>
        </p:sp>
        <p:sp>
          <p:nvSpPr>
            <p:cNvPr name="TextBox 7" id="7"/>
            <p:cNvSpPr txBox="true"/>
            <p:nvPr/>
          </p:nvSpPr>
          <p:spPr>
            <a:xfrm rot="0">
              <a:off x="0" y="3009824"/>
              <a:ext cx="18850825" cy="2360461"/>
            </a:xfrm>
            <a:prstGeom prst="rect">
              <a:avLst/>
            </a:prstGeom>
          </p:spPr>
          <p:txBody>
            <a:bodyPr anchor="t" rtlCol="false" tIns="0" lIns="0" bIns="0" rIns="0">
              <a:spAutoFit/>
            </a:bodyPr>
            <a:lstStyle/>
            <a:p>
              <a:pPr algn="ctr">
                <a:lnSpc>
                  <a:spcPts val="7344"/>
                </a:lnSpc>
                <a:spcBef>
                  <a:spcPct val="0"/>
                </a:spcBef>
              </a:pPr>
              <a:r>
                <a:rPr lang="en-US" sz="5245" spc="-52">
                  <a:solidFill>
                    <a:srgbClr val="000000"/>
                  </a:solidFill>
                  <a:latin typeface="Assistant"/>
                  <a:ea typeface="Assistant"/>
                  <a:cs typeface="Assistant"/>
                  <a:sym typeface="Assistant"/>
                </a:rPr>
                <a:t>In order to distribute the analysis of the data and indicate which seats are free, we have 2 ideas</a:t>
              </a:r>
            </a:p>
          </p:txBody>
        </p:sp>
      </p:grpSp>
      <p:grpSp>
        <p:nvGrpSpPr>
          <p:cNvPr name="Group 8" id="8"/>
          <p:cNvGrpSpPr/>
          <p:nvPr/>
        </p:nvGrpSpPr>
        <p:grpSpPr>
          <a:xfrm rot="0">
            <a:off x="2190947" y="4117795"/>
            <a:ext cx="3527860" cy="5200717"/>
            <a:chOff x="0" y="0"/>
            <a:chExt cx="4703814" cy="6934290"/>
          </a:xfrm>
        </p:grpSpPr>
        <p:sp>
          <p:nvSpPr>
            <p:cNvPr name="TextBox 9" id="9"/>
            <p:cNvSpPr txBox="true"/>
            <p:nvPr/>
          </p:nvSpPr>
          <p:spPr>
            <a:xfrm rot="0">
              <a:off x="0" y="-38100"/>
              <a:ext cx="4703814" cy="1747023"/>
            </a:xfrm>
            <a:prstGeom prst="rect">
              <a:avLst/>
            </a:prstGeom>
          </p:spPr>
          <p:txBody>
            <a:bodyPr anchor="t" rtlCol="false" tIns="0" lIns="0" bIns="0" rIns="0">
              <a:spAutoFit/>
            </a:bodyPr>
            <a:lstStyle/>
            <a:p>
              <a:pPr algn="ctr" marL="0" indent="0" lvl="0">
                <a:lnSpc>
                  <a:spcPts val="5283"/>
                </a:lnSpc>
                <a:spcBef>
                  <a:spcPct val="0"/>
                </a:spcBef>
              </a:pPr>
              <a:r>
                <a:rPr lang="en-US" b="true" sz="4063">
                  <a:solidFill>
                    <a:srgbClr val="731F7D"/>
                  </a:solidFill>
                  <a:latin typeface="Halant Medium"/>
                  <a:ea typeface="Halant Medium"/>
                  <a:cs typeface="Halant Medium"/>
                  <a:sym typeface="Halant Medium"/>
                </a:rPr>
                <a:t>Via mobile apps:</a:t>
              </a:r>
              <a:r>
                <a:rPr lang="en-US" b="true" sz="4063" u="none">
                  <a:solidFill>
                    <a:srgbClr val="731F7D"/>
                  </a:solidFill>
                  <a:latin typeface="Halant Medium"/>
                  <a:ea typeface="Halant Medium"/>
                  <a:cs typeface="Halant Medium"/>
                  <a:sym typeface="Halant Medium"/>
                </a:rPr>
                <a:t> </a:t>
              </a:r>
            </a:p>
          </p:txBody>
        </p:sp>
        <p:sp>
          <p:nvSpPr>
            <p:cNvPr name="TextBox 10" id="10"/>
            <p:cNvSpPr txBox="true"/>
            <p:nvPr/>
          </p:nvSpPr>
          <p:spPr>
            <a:xfrm rot="0">
              <a:off x="0" y="2090483"/>
              <a:ext cx="4703814" cy="4843806"/>
            </a:xfrm>
            <a:prstGeom prst="rect">
              <a:avLst/>
            </a:prstGeom>
          </p:spPr>
          <p:txBody>
            <a:bodyPr anchor="t" rtlCol="false" tIns="0" lIns="0" bIns="0" rIns="0">
              <a:spAutoFit/>
            </a:bodyPr>
            <a:lstStyle/>
            <a:p>
              <a:pPr algn="ctr">
                <a:lnSpc>
                  <a:spcPts val="2932"/>
                </a:lnSpc>
                <a:spcBef>
                  <a:spcPct val="0"/>
                </a:spcBef>
              </a:pPr>
              <a:r>
                <a:rPr lang="en-US" sz="2094" spc="-20">
                  <a:solidFill>
                    <a:srgbClr val="000000"/>
                  </a:solidFill>
                  <a:latin typeface="Assistant"/>
                  <a:ea typeface="Assistant"/>
                  <a:cs typeface="Assistant"/>
                  <a:sym typeface="Assistant"/>
                </a:rPr>
                <a:t> We propose a mobile app for the campus janta's convenience. It will offer a comprehensive visual layout of library tables, prominently marking occupied seats in red, ensuring instant identification, while marking available seats in reassuring green.</a:t>
              </a:r>
            </a:p>
            <a:p>
              <a:pPr algn="ctr">
                <a:lnSpc>
                  <a:spcPts val="2932"/>
                </a:lnSpc>
                <a:spcBef>
                  <a:spcPct val="0"/>
                </a:spcBef>
              </a:pPr>
            </a:p>
          </p:txBody>
        </p:sp>
      </p:grpSp>
      <p:grpSp>
        <p:nvGrpSpPr>
          <p:cNvPr name="Group 11" id="11"/>
          <p:cNvGrpSpPr/>
          <p:nvPr/>
        </p:nvGrpSpPr>
        <p:grpSpPr>
          <a:xfrm rot="0">
            <a:off x="6673314" y="4117795"/>
            <a:ext cx="5252246" cy="5440164"/>
            <a:chOff x="0" y="0"/>
            <a:chExt cx="7002995" cy="7253552"/>
          </a:xfrm>
        </p:grpSpPr>
        <p:sp>
          <p:nvSpPr>
            <p:cNvPr name="TextBox 12" id="12"/>
            <p:cNvSpPr txBox="true"/>
            <p:nvPr/>
          </p:nvSpPr>
          <p:spPr>
            <a:xfrm rot="0">
              <a:off x="0" y="-38100"/>
              <a:ext cx="7002995" cy="1825703"/>
            </a:xfrm>
            <a:prstGeom prst="rect">
              <a:avLst/>
            </a:prstGeom>
          </p:spPr>
          <p:txBody>
            <a:bodyPr anchor="t" rtlCol="false" tIns="0" lIns="0" bIns="0" rIns="0">
              <a:spAutoFit/>
            </a:bodyPr>
            <a:lstStyle/>
            <a:p>
              <a:pPr algn="ctr" marL="0" indent="0" lvl="0">
                <a:lnSpc>
                  <a:spcPts val="5526"/>
                </a:lnSpc>
                <a:spcBef>
                  <a:spcPct val="0"/>
                </a:spcBef>
              </a:pPr>
              <a:r>
                <a:rPr lang="en-US" b="true" sz="4251">
                  <a:solidFill>
                    <a:srgbClr val="731F7D"/>
                  </a:solidFill>
                  <a:latin typeface="Halant Medium"/>
                  <a:ea typeface="Halant Medium"/>
                  <a:cs typeface="Halant Medium"/>
                  <a:sym typeface="Halant Medium"/>
                </a:rPr>
                <a:t>On screens within the libraries</a:t>
              </a:r>
            </a:p>
          </p:txBody>
        </p:sp>
        <p:sp>
          <p:nvSpPr>
            <p:cNvPr name="TextBox 13" id="13"/>
            <p:cNvSpPr txBox="true"/>
            <p:nvPr/>
          </p:nvSpPr>
          <p:spPr>
            <a:xfrm rot="0">
              <a:off x="0" y="2188485"/>
              <a:ext cx="7002995" cy="5065066"/>
            </a:xfrm>
            <a:prstGeom prst="rect">
              <a:avLst/>
            </a:prstGeom>
          </p:spPr>
          <p:txBody>
            <a:bodyPr anchor="t" rtlCol="false" tIns="0" lIns="0" bIns="0" rIns="0">
              <a:spAutoFit/>
            </a:bodyPr>
            <a:lstStyle/>
            <a:p>
              <a:pPr algn="ctr">
                <a:lnSpc>
                  <a:spcPts val="3067"/>
                </a:lnSpc>
                <a:spcBef>
                  <a:spcPct val="0"/>
                </a:spcBef>
              </a:pPr>
              <a:r>
                <a:rPr lang="en-US" sz="2190" spc="-21">
                  <a:solidFill>
                    <a:srgbClr val="000000"/>
                  </a:solidFill>
                  <a:latin typeface="Assistant"/>
                  <a:ea typeface="Assistant"/>
                  <a:cs typeface="Assistant"/>
                  <a:sym typeface="Assistant"/>
                </a:rPr>
                <a:t>Upon talkin</a:t>
              </a:r>
              <a:r>
                <a:rPr lang="en-US" sz="2190" spc="-21">
                  <a:solidFill>
                    <a:srgbClr val="000000"/>
                  </a:solidFill>
                  <a:latin typeface="Assistant"/>
                  <a:ea typeface="Assistant"/>
                  <a:cs typeface="Assistant"/>
                  <a:sym typeface="Assistant"/>
                </a:rPr>
                <a:t>g to some senior library officers, we learnt that they would be more than happy to accommodate screens to indicate the location of available seats. By integrating this solution, library patrons will benefit from a real-time, at-a-glance overview of seat availability, contributing to a more seamless and organized library experience across multiple floors.</a:t>
              </a:r>
            </a:p>
            <a:p>
              <a:pPr algn="ctr">
                <a:lnSpc>
                  <a:spcPts val="3067"/>
                </a:lnSpc>
                <a:spcBef>
                  <a:spcPct val="0"/>
                </a:spcBef>
              </a:pPr>
              <a:r>
                <a:rPr lang="en-US" sz="2190" spc="-21">
                  <a:solidFill>
                    <a:srgbClr val="000000"/>
                  </a:solidFill>
                  <a:latin typeface="Assistant"/>
                  <a:ea typeface="Assistant"/>
                  <a:cs typeface="Assistant"/>
                  <a:sym typeface="Assistant"/>
                </a:rPr>
                <a:t>.</a:t>
              </a:r>
            </a:p>
          </p:txBody>
        </p:sp>
      </p:grpSp>
      <p:sp>
        <p:nvSpPr>
          <p:cNvPr name="TextBox 14" id="14"/>
          <p:cNvSpPr txBox="true"/>
          <p:nvPr/>
        </p:nvSpPr>
        <p:spPr>
          <a:xfrm rot="0">
            <a:off x="1028700" y="1038225"/>
            <a:ext cx="10669640" cy="1065714"/>
          </a:xfrm>
          <a:prstGeom prst="rect">
            <a:avLst/>
          </a:prstGeom>
        </p:spPr>
        <p:txBody>
          <a:bodyPr anchor="t" rtlCol="false" tIns="0" lIns="0" bIns="0" rIns="0">
            <a:spAutoFit/>
          </a:bodyPr>
          <a:lstStyle/>
          <a:p>
            <a:pPr algn="l">
              <a:lnSpc>
                <a:spcPts val="8345"/>
              </a:lnSpc>
            </a:pPr>
            <a:r>
              <a:rPr lang="en-US" sz="7072" i="true">
                <a:solidFill>
                  <a:srgbClr val="000000"/>
                </a:solidFill>
                <a:latin typeface="HK Grotesk Italics"/>
                <a:ea typeface="HK Grotesk Italics"/>
                <a:cs typeface="HK Grotesk Italics"/>
                <a:sym typeface="HK Grotesk Italics"/>
              </a:rPr>
              <a:t>2)Output Distribution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7810" y="-5272929"/>
            <a:ext cx="12184287" cy="7575978"/>
          </a:xfrm>
          <a:custGeom>
            <a:avLst/>
            <a:gdLst/>
            <a:ahLst/>
            <a:cxnLst/>
            <a:rect r="r" b="b" t="t" l="l"/>
            <a:pathLst>
              <a:path h="7575978" w="12184287">
                <a:moveTo>
                  <a:pt x="0" y="0"/>
                </a:moveTo>
                <a:lnTo>
                  <a:pt x="12184287" y="0"/>
                </a:lnTo>
                <a:lnTo>
                  <a:pt x="12184287" y="7575978"/>
                </a:lnTo>
                <a:lnTo>
                  <a:pt x="0" y="7575978"/>
                </a:lnTo>
                <a:lnTo>
                  <a:pt x="0" y="0"/>
                </a:lnTo>
                <a:close/>
              </a:path>
            </a:pathLst>
          </a:custGeom>
          <a:blipFill>
            <a:blip r:embed="rId2"/>
            <a:stretch>
              <a:fillRect l="0" t="-26192" r="0" b="-26192"/>
            </a:stretch>
          </a:blipFill>
        </p:spPr>
      </p:sp>
      <p:sp>
        <p:nvSpPr>
          <p:cNvPr name="Freeform 3" id="3"/>
          <p:cNvSpPr/>
          <p:nvPr/>
        </p:nvSpPr>
        <p:spPr>
          <a:xfrm flipH="false" flipV="false" rot="-5033790">
            <a:off x="-5415830" y="4125911"/>
            <a:ext cx="7336933" cy="6529870"/>
          </a:xfrm>
          <a:custGeom>
            <a:avLst/>
            <a:gdLst/>
            <a:ahLst/>
            <a:cxnLst/>
            <a:rect r="r" b="b" t="t" l="l"/>
            <a:pathLst>
              <a:path h="6529870" w="7336933">
                <a:moveTo>
                  <a:pt x="0" y="0"/>
                </a:moveTo>
                <a:lnTo>
                  <a:pt x="7336933" y="0"/>
                </a:lnTo>
                <a:lnTo>
                  <a:pt x="7336933"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128203" y="-1834937"/>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11520451" y="6067664"/>
            <a:ext cx="6061586" cy="3528105"/>
          </a:xfrm>
          <a:custGeom>
            <a:avLst/>
            <a:gdLst/>
            <a:ahLst/>
            <a:cxnLst/>
            <a:rect r="r" b="b" t="t" l="l"/>
            <a:pathLst>
              <a:path h="3528105" w="6061586">
                <a:moveTo>
                  <a:pt x="0" y="0"/>
                </a:moveTo>
                <a:lnTo>
                  <a:pt x="6061586" y="0"/>
                </a:lnTo>
                <a:lnTo>
                  <a:pt x="6061586" y="3528105"/>
                </a:lnTo>
                <a:lnTo>
                  <a:pt x="0" y="3528105"/>
                </a:lnTo>
                <a:lnTo>
                  <a:pt x="0" y="0"/>
                </a:lnTo>
                <a:close/>
              </a:path>
            </a:pathLst>
          </a:custGeom>
          <a:blipFill>
            <a:blip r:embed="rId5"/>
            <a:stretch>
              <a:fillRect l="0" t="-8528" r="0" b="-6066"/>
            </a:stretch>
          </a:blipFill>
        </p:spPr>
      </p:sp>
      <p:sp>
        <p:nvSpPr>
          <p:cNvPr name="Freeform 7" id="7"/>
          <p:cNvSpPr/>
          <p:nvPr/>
        </p:nvSpPr>
        <p:spPr>
          <a:xfrm flipH="false" flipV="false" rot="0">
            <a:off x="1889112" y="6048614"/>
            <a:ext cx="5716424" cy="3528105"/>
          </a:xfrm>
          <a:custGeom>
            <a:avLst/>
            <a:gdLst/>
            <a:ahLst/>
            <a:cxnLst/>
            <a:rect r="r" b="b" t="t" l="l"/>
            <a:pathLst>
              <a:path h="3528105" w="5716424">
                <a:moveTo>
                  <a:pt x="0" y="0"/>
                </a:moveTo>
                <a:lnTo>
                  <a:pt x="5716424" y="0"/>
                </a:lnTo>
                <a:lnTo>
                  <a:pt x="5716424" y="3528105"/>
                </a:lnTo>
                <a:lnTo>
                  <a:pt x="0" y="3528105"/>
                </a:lnTo>
                <a:lnTo>
                  <a:pt x="0" y="0"/>
                </a:lnTo>
                <a:close/>
              </a:path>
            </a:pathLst>
          </a:custGeom>
          <a:blipFill>
            <a:blip r:embed="rId6"/>
            <a:stretch>
              <a:fillRect l="0" t="0" r="0" b="0"/>
            </a:stretch>
          </a:blipFill>
        </p:spPr>
      </p:sp>
      <p:sp>
        <p:nvSpPr>
          <p:cNvPr name="TextBox 8" id="8"/>
          <p:cNvSpPr txBox="true"/>
          <p:nvPr/>
        </p:nvSpPr>
        <p:spPr>
          <a:xfrm rot="0">
            <a:off x="3985830" y="490700"/>
            <a:ext cx="10565414" cy="1095051"/>
          </a:xfrm>
          <a:prstGeom prst="rect">
            <a:avLst/>
          </a:prstGeom>
        </p:spPr>
        <p:txBody>
          <a:bodyPr anchor="t" rtlCol="false" tIns="0" lIns="0" bIns="0" rIns="0">
            <a:spAutoFit/>
          </a:bodyPr>
          <a:lstStyle/>
          <a:p>
            <a:pPr algn="ctr">
              <a:lnSpc>
                <a:spcPts val="8699"/>
              </a:lnSpc>
            </a:pPr>
            <a:r>
              <a:rPr lang="en-US" sz="7372" b="true">
                <a:solidFill>
                  <a:srgbClr val="FFFFFF"/>
                </a:solidFill>
                <a:latin typeface="HK Grotesk Bold"/>
                <a:ea typeface="HK Grotesk Bold"/>
                <a:cs typeface="HK Grotesk Bold"/>
                <a:sym typeface="HK Grotesk Bold"/>
              </a:rPr>
              <a:t>Technical Restraints </a:t>
            </a:r>
          </a:p>
        </p:txBody>
      </p:sp>
      <p:sp>
        <p:nvSpPr>
          <p:cNvPr name="AutoShape 9" id="9"/>
          <p:cNvSpPr/>
          <p:nvPr/>
        </p:nvSpPr>
        <p:spPr>
          <a:xfrm>
            <a:off x="7605536" y="7812666"/>
            <a:ext cx="3914914" cy="19050"/>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0">
            <a:off x="130719" y="2303049"/>
            <a:ext cx="17762292" cy="4727950"/>
            <a:chOff x="0" y="0"/>
            <a:chExt cx="23683056" cy="6303933"/>
          </a:xfrm>
        </p:grpSpPr>
        <p:sp>
          <p:nvSpPr>
            <p:cNvPr name="TextBox 11" id="11"/>
            <p:cNvSpPr txBox="true"/>
            <p:nvPr/>
          </p:nvSpPr>
          <p:spPr>
            <a:xfrm rot="0">
              <a:off x="3999661" y="5963092"/>
              <a:ext cx="15683734" cy="340841"/>
            </a:xfrm>
            <a:prstGeom prst="rect">
              <a:avLst/>
            </a:prstGeom>
          </p:spPr>
          <p:txBody>
            <a:bodyPr anchor="t" rtlCol="false" tIns="0" lIns="0" bIns="0" rIns="0">
              <a:spAutoFit/>
            </a:bodyPr>
            <a:lstStyle/>
            <a:p>
              <a:pPr algn="ctr">
                <a:lnSpc>
                  <a:spcPts val="2158"/>
                </a:lnSpc>
              </a:pPr>
            </a:p>
          </p:txBody>
        </p:sp>
        <p:sp>
          <p:nvSpPr>
            <p:cNvPr name="TextBox 12" id="12"/>
            <p:cNvSpPr txBox="true"/>
            <p:nvPr/>
          </p:nvSpPr>
          <p:spPr>
            <a:xfrm rot="0">
              <a:off x="0" y="-38100"/>
              <a:ext cx="23683056" cy="5463903"/>
            </a:xfrm>
            <a:prstGeom prst="rect">
              <a:avLst/>
            </a:prstGeom>
          </p:spPr>
          <p:txBody>
            <a:bodyPr anchor="t" rtlCol="false" tIns="0" lIns="0" bIns="0" rIns="0">
              <a:spAutoFit/>
            </a:bodyPr>
            <a:lstStyle/>
            <a:p>
              <a:pPr algn="ctr">
                <a:lnSpc>
                  <a:spcPts val="4065"/>
                </a:lnSpc>
              </a:pPr>
              <a:r>
                <a:rPr lang="en-US" sz="3103" spc="62">
                  <a:solidFill>
                    <a:srgbClr val="000000"/>
                  </a:solidFill>
                  <a:latin typeface="Glacial Indifference"/>
                  <a:ea typeface="Glacial Indifference"/>
                  <a:cs typeface="Glacial Indifference"/>
                  <a:sym typeface="Glacial Indifference"/>
                </a:rPr>
                <a:t>There are a few restraints to this solution:</a:t>
              </a:r>
            </a:p>
            <a:p>
              <a:pPr algn="ctr" marL="670028" indent="-335014" lvl="1">
                <a:lnSpc>
                  <a:spcPts val="4065"/>
                </a:lnSpc>
                <a:buFont typeface="Arial"/>
                <a:buChar char="•"/>
              </a:pPr>
              <a:r>
                <a:rPr lang="en-US" sz="3103" spc="62">
                  <a:solidFill>
                    <a:srgbClr val="000000"/>
                  </a:solidFill>
                  <a:latin typeface="Glacial Indifference"/>
                  <a:ea typeface="Glacial Indifference"/>
                  <a:cs typeface="Glacial Indifference"/>
                  <a:sym typeface="Glacial Indifference"/>
                </a:rPr>
                <a:t>Image distortion: due the the large FOV of the cameras, fisheye distortion, such as the bending of straight lines, is likely. This can be defished using other tools but it adds to the processing burden.</a:t>
              </a:r>
            </a:p>
            <a:p>
              <a:pPr algn="ctr" marL="670028" indent="-335014" lvl="1">
                <a:lnSpc>
                  <a:spcPts val="4065"/>
                </a:lnSpc>
                <a:buFont typeface="Arial"/>
                <a:buChar char="•"/>
              </a:pPr>
              <a:r>
                <a:rPr lang="en-US" sz="3103" spc="62">
                  <a:solidFill>
                    <a:srgbClr val="000000"/>
                  </a:solidFill>
                  <a:latin typeface="Glacial Indifference"/>
                  <a:ea typeface="Glacial Indifference"/>
                  <a:cs typeface="Glacial Indifference"/>
                  <a:sym typeface="Glacial Indifference"/>
                </a:rPr>
                <a:t>Object Detection: If the table and the student’s belonging placed on the table have similar colours, it may not be picked up by the image detection software as a distinct object and may lead to incorrect display of a vacant seat.</a:t>
              </a:r>
            </a:p>
            <a:p>
              <a:pPr algn="ctr">
                <a:lnSpc>
                  <a:spcPts val="4065"/>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6310893" y="9080695"/>
            <a:ext cx="2545172" cy="2412611"/>
          </a:xfrm>
          <a:custGeom>
            <a:avLst/>
            <a:gdLst/>
            <a:ahLst/>
            <a:cxnLst/>
            <a:rect r="r" b="b" t="t" l="l"/>
            <a:pathLst>
              <a:path h="2412611" w="2545172">
                <a:moveTo>
                  <a:pt x="0" y="0"/>
                </a:moveTo>
                <a:lnTo>
                  <a:pt x="2545172" y="0"/>
                </a:lnTo>
                <a:lnTo>
                  <a:pt x="2545172" y="2412610"/>
                </a:lnTo>
                <a:lnTo>
                  <a:pt x="0" y="2412610"/>
                </a:lnTo>
                <a:lnTo>
                  <a:pt x="0" y="0"/>
                </a:lnTo>
                <a:close/>
              </a:path>
            </a:pathLst>
          </a:custGeom>
          <a:blipFill>
            <a:blip r:embed="rId2"/>
            <a:stretch>
              <a:fillRect l="0" t="0" r="0" b="0"/>
            </a:stretch>
          </a:blipFill>
        </p:spPr>
      </p:sp>
      <p:sp>
        <p:nvSpPr>
          <p:cNvPr name="Freeform 5" id="5"/>
          <p:cNvSpPr/>
          <p:nvPr/>
        </p:nvSpPr>
        <p:spPr>
          <a:xfrm flipH="false" flipV="false" rot="0">
            <a:off x="-3527430" y="-1295276"/>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4"/>
            <a:stretch>
              <a:fillRect l="0" t="0" r="0" b="0"/>
            </a:stretch>
          </a:blipFill>
        </p:spPr>
      </p:sp>
      <p:grpSp>
        <p:nvGrpSpPr>
          <p:cNvPr name="Group 6" id="6"/>
          <p:cNvGrpSpPr/>
          <p:nvPr/>
        </p:nvGrpSpPr>
        <p:grpSpPr>
          <a:xfrm rot="0">
            <a:off x="135691" y="6578"/>
            <a:ext cx="13353763" cy="3265932"/>
            <a:chOff x="0" y="0"/>
            <a:chExt cx="17805017" cy="4354577"/>
          </a:xfrm>
        </p:grpSpPr>
        <p:sp>
          <p:nvSpPr>
            <p:cNvPr name="TextBox 7" id="7"/>
            <p:cNvSpPr txBox="true"/>
            <p:nvPr/>
          </p:nvSpPr>
          <p:spPr>
            <a:xfrm rot="0">
              <a:off x="0" y="-95250"/>
              <a:ext cx="17805017" cy="2245640"/>
            </a:xfrm>
            <a:prstGeom prst="rect">
              <a:avLst/>
            </a:prstGeom>
          </p:spPr>
          <p:txBody>
            <a:bodyPr anchor="t" rtlCol="false" tIns="0" lIns="0" bIns="0" rIns="0">
              <a:spAutoFit/>
            </a:bodyPr>
            <a:lstStyle/>
            <a:p>
              <a:pPr algn="ctr">
                <a:lnSpc>
                  <a:spcPts val="13853"/>
                </a:lnSpc>
              </a:pPr>
              <a:r>
                <a:rPr lang="en-US" sz="10656" b="true">
                  <a:solidFill>
                    <a:srgbClr val="731F7D"/>
                  </a:solidFill>
                  <a:latin typeface="Halant Medium"/>
                  <a:ea typeface="Halant Medium"/>
                  <a:cs typeface="Halant Medium"/>
                  <a:sym typeface="Halant Medium"/>
                </a:rPr>
                <a:t> </a:t>
              </a:r>
            </a:p>
          </p:txBody>
        </p:sp>
        <p:sp>
          <p:nvSpPr>
            <p:cNvPr name="TextBox 8" id="8"/>
            <p:cNvSpPr txBox="true"/>
            <p:nvPr/>
          </p:nvSpPr>
          <p:spPr>
            <a:xfrm rot="0">
              <a:off x="0" y="3155597"/>
              <a:ext cx="17805017" cy="1198979"/>
            </a:xfrm>
            <a:prstGeom prst="rect">
              <a:avLst/>
            </a:prstGeom>
          </p:spPr>
          <p:txBody>
            <a:bodyPr anchor="t" rtlCol="false" tIns="0" lIns="0" bIns="0" rIns="0">
              <a:spAutoFit/>
            </a:bodyPr>
            <a:lstStyle/>
            <a:p>
              <a:pPr algn="ctr">
                <a:lnSpc>
                  <a:spcPts val="7689"/>
                </a:lnSpc>
                <a:spcBef>
                  <a:spcPct val="0"/>
                </a:spcBef>
              </a:pPr>
              <a:r>
                <a:rPr lang="en-US" sz="5492" spc="-54">
                  <a:solidFill>
                    <a:srgbClr val="000000"/>
                  </a:solidFill>
                  <a:latin typeface="Assistant"/>
                  <a:ea typeface="Assistant"/>
                  <a:cs typeface="Assistant"/>
                  <a:sym typeface="Assistant"/>
                </a:rPr>
                <a:t>There are two types of cost:</a:t>
              </a:r>
            </a:p>
          </p:txBody>
        </p:sp>
      </p:grpSp>
      <p:grpSp>
        <p:nvGrpSpPr>
          <p:cNvPr name="Group 9" id="9"/>
          <p:cNvGrpSpPr/>
          <p:nvPr/>
        </p:nvGrpSpPr>
        <p:grpSpPr>
          <a:xfrm rot="0">
            <a:off x="2267450" y="3545906"/>
            <a:ext cx="4912090" cy="5112319"/>
            <a:chOff x="0" y="0"/>
            <a:chExt cx="6549454" cy="6816426"/>
          </a:xfrm>
        </p:grpSpPr>
        <p:sp>
          <p:nvSpPr>
            <p:cNvPr name="TextBox 10" id="10"/>
            <p:cNvSpPr txBox="true"/>
            <p:nvPr/>
          </p:nvSpPr>
          <p:spPr>
            <a:xfrm rot="0">
              <a:off x="0" y="-66675"/>
              <a:ext cx="6549454" cy="1390852"/>
            </a:xfrm>
            <a:prstGeom prst="rect">
              <a:avLst/>
            </a:prstGeom>
          </p:spPr>
          <p:txBody>
            <a:bodyPr anchor="t" rtlCol="false" tIns="0" lIns="0" bIns="0" rIns="0">
              <a:spAutoFit/>
            </a:bodyPr>
            <a:lstStyle/>
            <a:p>
              <a:pPr algn="ctr" marL="0" indent="0" lvl="0">
                <a:lnSpc>
                  <a:spcPts val="8515"/>
                </a:lnSpc>
                <a:spcBef>
                  <a:spcPct val="0"/>
                </a:spcBef>
              </a:pPr>
              <a:r>
                <a:rPr lang="en-US" sz="6550">
                  <a:solidFill>
                    <a:srgbClr val="731F7D"/>
                  </a:solidFill>
                  <a:latin typeface="Halant"/>
                  <a:ea typeface="Halant"/>
                  <a:cs typeface="Halant"/>
                  <a:sym typeface="Halant"/>
                </a:rPr>
                <a:t>Initial cost</a:t>
              </a:r>
            </a:p>
          </p:txBody>
        </p:sp>
        <p:sp>
          <p:nvSpPr>
            <p:cNvPr name="TextBox 11" id="11"/>
            <p:cNvSpPr txBox="true"/>
            <p:nvPr/>
          </p:nvSpPr>
          <p:spPr>
            <a:xfrm rot="0">
              <a:off x="0" y="1924421"/>
              <a:ext cx="6549454" cy="4892004"/>
            </a:xfrm>
            <a:prstGeom prst="rect">
              <a:avLst/>
            </a:prstGeom>
          </p:spPr>
          <p:txBody>
            <a:bodyPr anchor="t" rtlCol="false" tIns="0" lIns="0" bIns="0" rIns="0">
              <a:spAutoFit/>
            </a:bodyPr>
            <a:lstStyle/>
            <a:p>
              <a:pPr algn="ctr">
                <a:lnSpc>
                  <a:spcPts val="5566"/>
                </a:lnSpc>
              </a:pPr>
              <a:r>
                <a:rPr lang="en-US" sz="3976" spc="-39">
                  <a:solidFill>
                    <a:srgbClr val="000000"/>
                  </a:solidFill>
                  <a:latin typeface="Assistant"/>
                  <a:ea typeface="Assistant"/>
                  <a:cs typeface="Assistant"/>
                  <a:sym typeface="Assistant"/>
                </a:rPr>
                <a:t>75,000 rupees</a:t>
              </a:r>
            </a:p>
            <a:p>
              <a:pPr algn="ctr">
                <a:lnSpc>
                  <a:spcPts val="4726"/>
                </a:lnSpc>
              </a:pPr>
            </a:p>
            <a:p>
              <a:pPr algn="l" marL="728892" indent="-364446" lvl="1">
                <a:lnSpc>
                  <a:spcPts val="4726"/>
                </a:lnSpc>
                <a:buFont typeface="Arial"/>
                <a:buChar char="•"/>
              </a:pPr>
              <a:r>
                <a:rPr lang="en-US" sz="3376" spc="-33">
                  <a:solidFill>
                    <a:srgbClr val="000000"/>
                  </a:solidFill>
                  <a:latin typeface="Assistant"/>
                  <a:ea typeface="Assistant"/>
                  <a:cs typeface="Assistant"/>
                  <a:sym typeface="Assistant"/>
                </a:rPr>
                <a:t>Installation of cameras and buying cameras</a:t>
              </a:r>
            </a:p>
            <a:p>
              <a:pPr algn="l" marL="728892" indent="-364446" lvl="1">
                <a:lnSpc>
                  <a:spcPts val="4726"/>
                </a:lnSpc>
                <a:buFont typeface="Arial"/>
                <a:buChar char="•"/>
              </a:pPr>
              <a:r>
                <a:rPr lang="en-US" sz="3376" spc="-33">
                  <a:solidFill>
                    <a:srgbClr val="000000"/>
                  </a:solidFill>
                  <a:latin typeface="Assistant"/>
                  <a:ea typeface="Assistant"/>
                  <a:cs typeface="Assistant"/>
                  <a:sym typeface="Assistant"/>
                </a:rPr>
                <a:t>Assuming 12 camera with installation charge</a:t>
              </a:r>
            </a:p>
          </p:txBody>
        </p:sp>
      </p:grpSp>
      <p:grpSp>
        <p:nvGrpSpPr>
          <p:cNvPr name="Group 12" id="12"/>
          <p:cNvGrpSpPr/>
          <p:nvPr/>
        </p:nvGrpSpPr>
        <p:grpSpPr>
          <a:xfrm rot="0">
            <a:off x="10607516" y="3899312"/>
            <a:ext cx="5763876" cy="4479074"/>
            <a:chOff x="0" y="0"/>
            <a:chExt cx="7685168" cy="5972098"/>
          </a:xfrm>
        </p:grpSpPr>
        <p:sp>
          <p:nvSpPr>
            <p:cNvPr name="TextBox 13" id="13"/>
            <p:cNvSpPr txBox="true"/>
            <p:nvPr/>
          </p:nvSpPr>
          <p:spPr>
            <a:xfrm rot="0">
              <a:off x="0" y="-57150"/>
              <a:ext cx="7685168" cy="1139098"/>
            </a:xfrm>
            <a:prstGeom prst="rect">
              <a:avLst/>
            </a:prstGeom>
          </p:spPr>
          <p:txBody>
            <a:bodyPr anchor="t" rtlCol="false" tIns="0" lIns="0" bIns="0" rIns="0">
              <a:spAutoFit/>
            </a:bodyPr>
            <a:lstStyle/>
            <a:p>
              <a:pPr algn="ctr" marL="0" indent="0" lvl="0">
                <a:lnSpc>
                  <a:spcPts val="7007"/>
                </a:lnSpc>
                <a:spcBef>
                  <a:spcPct val="0"/>
                </a:spcBef>
              </a:pPr>
              <a:r>
                <a:rPr lang="en-US" b="true" sz="5390">
                  <a:solidFill>
                    <a:srgbClr val="731F7D"/>
                  </a:solidFill>
                  <a:latin typeface="Halant Medium"/>
                  <a:ea typeface="Halant Medium"/>
                  <a:cs typeface="Halant Medium"/>
                  <a:sym typeface="Halant Medium"/>
                </a:rPr>
                <a:t>Reoccurring cost</a:t>
              </a:r>
            </a:p>
          </p:txBody>
        </p:sp>
        <p:sp>
          <p:nvSpPr>
            <p:cNvPr name="TextBox 14" id="14"/>
            <p:cNvSpPr txBox="true"/>
            <p:nvPr/>
          </p:nvSpPr>
          <p:spPr>
            <a:xfrm rot="0">
              <a:off x="0" y="1535182"/>
              <a:ext cx="7685168" cy="4436916"/>
            </a:xfrm>
            <a:prstGeom prst="rect">
              <a:avLst/>
            </a:prstGeom>
          </p:spPr>
          <p:txBody>
            <a:bodyPr anchor="t" rtlCol="false" tIns="0" lIns="0" bIns="0" rIns="0">
              <a:spAutoFit/>
            </a:bodyPr>
            <a:lstStyle/>
            <a:p>
              <a:pPr algn="ctr">
                <a:lnSpc>
                  <a:spcPts val="4921"/>
                </a:lnSpc>
              </a:pPr>
              <a:r>
                <a:rPr lang="en-US" sz="3515" spc="-35">
                  <a:solidFill>
                    <a:srgbClr val="000000"/>
                  </a:solidFill>
                  <a:latin typeface="Assistant"/>
                  <a:ea typeface="Assistant"/>
                  <a:cs typeface="Assistant"/>
                  <a:sym typeface="Assistant"/>
                </a:rPr>
                <a:t>16,000 rupees/month</a:t>
              </a:r>
            </a:p>
            <a:p>
              <a:pPr algn="l" marL="560218" indent="-280109" lvl="1">
                <a:lnSpc>
                  <a:spcPts val="3632"/>
                </a:lnSpc>
                <a:buFont typeface="Arial"/>
                <a:buChar char="•"/>
              </a:pPr>
              <a:r>
                <a:rPr lang="en-US" sz="2594" spc="-25">
                  <a:solidFill>
                    <a:srgbClr val="000000"/>
                  </a:solidFill>
                  <a:latin typeface="Assistant"/>
                  <a:ea typeface="Assistant"/>
                  <a:cs typeface="Assistant"/>
                  <a:sym typeface="Assistant"/>
                </a:rPr>
                <a:t>G</a:t>
              </a:r>
              <a:r>
                <a:rPr lang="en-US" sz="2594" spc="-25">
                  <a:solidFill>
                    <a:srgbClr val="000000"/>
                  </a:solidFill>
                  <a:latin typeface="Assistant"/>
                  <a:ea typeface="Assistant"/>
                  <a:cs typeface="Assistant"/>
                  <a:sym typeface="Assistant"/>
                </a:rPr>
                <a:t>oogle Cloud subscription for processing 12 batches of pictures every 5 minutes</a:t>
              </a:r>
            </a:p>
            <a:p>
              <a:pPr algn="l" marL="560218" indent="-280109" lvl="1">
                <a:lnSpc>
                  <a:spcPts val="3632"/>
                </a:lnSpc>
                <a:buFont typeface="Arial"/>
                <a:buChar char="•"/>
              </a:pPr>
              <a:r>
                <a:rPr lang="en-US" sz="2594" spc="-25">
                  <a:solidFill>
                    <a:srgbClr val="000000"/>
                  </a:solidFill>
                  <a:latin typeface="Assistant"/>
                  <a:ea typeface="Assistant"/>
                  <a:cs typeface="Assistant"/>
                  <a:sym typeface="Assistant"/>
                </a:rPr>
                <a:t>back-end servers for feeding data to mobile application</a:t>
              </a:r>
            </a:p>
            <a:p>
              <a:pPr algn="l" marL="560218" indent="-280109" lvl="1">
                <a:lnSpc>
                  <a:spcPts val="3632"/>
                </a:lnSpc>
                <a:buFont typeface="Arial"/>
                <a:buChar char="•"/>
              </a:pPr>
              <a:r>
                <a:rPr lang="en-US" sz="2594" spc="-25">
                  <a:solidFill>
                    <a:srgbClr val="000000"/>
                  </a:solidFill>
                  <a:latin typeface="Assistant"/>
                  <a:ea typeface="Assistant"/>
                  <a:cs typeface="Assistant"/>
                  <a:sym typeface="Assistant"/>
                </a:rPr>
                <a:t>maintenance costs for cameras </a:t>
              </a:r>
            </a:p>
          </p:txBody>
        </p:sp>
      </p:grpSp>
      <p:sp>
        <p:nvSpPr>
          <p:cNvPr name="TextBox 15" id="15"/>
          <p:cNvSpPr txBox="true"/>
          <p:nvPr/>
        </p:nvSpPr>
        <p:spPr>
          <a:xfrm rot="0">
            <a:off x="1028700" y="1009142"/>
            <a:ext cx="10669640" cy="1123879"/>
          </a:xfrm>
          <a:prstGeom prst="rect">
            <a:avLst/>
          </a:prstGeom>
        </p:spPr>
        <p:txBody>
          <a:bodyPr anchor="t" rtlCol="false" tIns="0" lIns="0" bIns="0" rIns="0">
            <a:spAutoFit/>
          </a:bodyPr>
          <a:lstStyle/>
          <a:p>
            <a:pPr algn="ctr">
              <a:lnSpc>
                <a:spcPts val="8817"/>
              </a:lnSpc>
            </a:pPr>
            <a:r>
              <a:rPr lang="en-US" sz="7472" b="true">
                <a:solidFill>
                  <a:srgbClr val="000000"/>
                </a:solidFill>
                <a:latin typeface="HK Grotesk Bold"/>
                <a:ea typeface="HK Grotesk Bold"/>
                <a:cs typeface="HK Grotesk Bold"/>
                <a:sym typeface="HK Grotesk Bold"/>
              </a:rPr>
              <a:t>Economic feasibility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16675" y="-3293295"/>
            <a:ext cx="7027814" cy="6254754"/>
          </a:xfrm>
          <a:custGeom>
            <a:avLst/>
            <a:gdLst/>
            <a:ahLst/>
            <a:cxnLst/>
            <a:rect r="r" b="b" t="t" l="l"/>
            <a:pathLst>
              <a:path h="6254754" w="7027814">
                <a:moveTo>
                  <a:pt x="0" y="0"/>
                </a:moveTo>
                <a:lnTo>
                  <a:pt x="7027814" y="0"/>
                </a:lnTo>
                <a:lnTo>
                  <a:pt x="7027814" y="6254754"/>
                </a:lnTo>
                <a:lnTo>
                  <a:pt x="0" y="6254754"/>
                </a:lnTo>
                <a:lnTo>
                  <a:pt x="0" y="0"/>
                </a:lnTo>
                <a:close/>
              </a:path>
            </a:pathLst>
          </a:custGeom>
          <a:blipFill>
            <a:blip r:embed="rId2"/>
            <a:stretch>
              <a:fillRect l="0" t="0" r="0" b="0"/>
            </a:stretch>
          </a:blipFill>
        </p:spPr>
      </p:sp>
      <p:sp>
        <p:nvSpPr>
          <p:cNvPr name="Freeform 3" id="3"/>
          <p:cNvSpPr/>
          <p:nvPr/>
        </p:nvSpPr>
        <p:spPr>
          <a:xfrm flipH="false" flipV="false" rot="9490257">
            <a:off x="16593062" y="-426889"/>
            <a:ext cx="2546291" cy="2412611"/>
          </a:xfrm>
          <a:custGeom>
            <a:avLst/>
            <a:gdLst/>
            <a:ahLst/>
            <a:cxnLst/>
            <a:rect r="r" b="b" t="t" l="l"/>
            <a:pathLst>
              <a:path h="2412611" w="2546291">
                <a:moveTo>
                  <a:pt x="0" y="0"/>
                </a:moveTo>
                <a:lnTo>
                  <a:pt x="2546291" y="0"/>
                </a:lnTo>
                <a:lnTo>
                  <a:pt x="2546291" y="2412610"/>
                </a:lnTo>
                <a:lnTo>
                  <a:pt x="0" y="2412610"/>
                </a:lnTo>
                <a:lnTo>
                  <a:pt x="0" y="0"/>
                </a:lnTo>
                <a:close/>
              </a:path>
            </a:pathLst>
          </a:custGeom>
          <a:blipFill>
            <a:blip r:embed="rId3"/>
            <a:stretch>
              <a:fillRect l="0" t="0" r="0" b="0"/>
            </a:stretch>
          </a:blipFill>
        </p:spPr>
      </p:sp>
      <p:sp>
        <p:nvSpPr>
          <p:cNvPr name="Freeform 4" id="4"/>
          <p:cNvSpPr/>
          <p:nvPr/>
        </p:nvSpPr>
        <p:spPr>
          <a:xfrm flipH="false" flipV="false" rot="7114627">
            <a:off x="13141787" y="7669586"/>
            <a:ext cx="6746213" cy="6993637"/>
          </a:xfrm>
          <a:custGeom>
            <a:avLst/>
            <a:gdLst/>
            <a:ahLst/>
            <a:cxnLst/>
            <a:rect r="r" b="b" t="t" l="l"/>
            <a:pathLst>
              <a:path h="6993637" w="6746213">
                <a:moveTo>
                  <a:pt x="0" y="0"/>
                </a:moveTo>
                <a:lnTo>
                  <a:pt x="6746213" y="0"/>
                </a:lnTo>
                <a:lnTo>
                  <a:pt x="6746213" y="6993637"/>
                </a:lnTo>
                <a:lnTo>
                  <a:pt x="0" y="6993637"/>
                </a:lnTo>
                <a:lnTo>
                  <a:pt x="0" y="0"/>
                </a:lnTo>
                <a:close/>
              </a:path>
            </a:pathLst>
          </a:custGeom>
          <a:blipFill>
            <a:blip r:embed="rId4"/>
            <a:stretch>
              <a:fillRect l="-8737" t="0" r="0" b="-301"/>
            </a:stretch>
          </a:blipFill>
        </p:spPr>
      </p:sp>
      <p:sp>
        <p:nvSpPr>
          <p:cNvPr name="TextBox 5" id="5"/>
          <p:cNvSpPr txBox="true"/>
          <p:nvPr/>
        </p:nvSpPr>
        <p:spPr>
          <a:xfrm rot="0">
            <a:off x="1028700" y="1047750"/>
            <a:ext cx="10024390" cy="3846469"/>
          </a:xfrm>
          <a:prstGeom prst="rect">
            <a:avLst/>
          </a:prstGeom>
        </p:spPr>
        <p:txBody>
          <a:bodyPr anchor="t" rtlCol="false" tIns="0" lIns="0" bIns="0" rIns="0">
            <a:spAutoFit/>
          </a:bodyPr>
          <a:lstStyle/>
          <a:p>
            <a:pPr algn="l">
              <a:lnSpc>
                <a:spcPts val="10246"/>
              </a:lnSpc>
            </a:pPr>
            <a:r>
              <a:rPr lang="en-US" sz="8683" b="true">
                <a:solidFill>
                  <a:srgbClr val="4D1354"/>
                </a:solidFill>
                <a:latin typeface="HK Grotesk Bold"/>
                <a:ea typeface="HK Grotesk Bold"/>
                <a:cs typeface="HK Grotesk Bold"/>
                <a:sym typeface="HK Grotesk Bold"/>
              </a:rPr>
              <a:t>Beneficiaries</a:t>
            </a:r>
          </a:p>
          <a:p>
            <a:pPr algn="l">
              <a:lnSpc>
                <a:spcPts val="10246"/>
              </a:lnSpc>
            </a:pPr>
          </a:p>
          <a:p>
            <a:pPr algn="l">
              <a:lnSpc>
                <a:spcPts val="10246"/>
              </a:lnSpc>
            </a:pPr>
          </a:p>
        </p:txBody>
      </p:sp>
      <p:sp>
        <p:nvSpPr>
          <p:cNvPr name="Freeform 6" id="6"/>
          <p:cNvSpPr/>
          <p:nvPr/>
        </p:nvSpPr>
        <p:spPr>
          <a:xfrm flipH="false" flipV="false" rot="0">
            <a:off x="10759100" y="2372631"/>
            <a:ext cx="7107107" cy="5718026"/>
          </a:xfrm>
          <a:custGeom>
            <a:avLst/>
            <a:gdLst/>
            <a:ahLst/>
            <a:cxnLst/>
            <a:rect r="r" b="b" t="t" l="l"/>
            <a:pathLst>
              <a:path h="5718026" w="7107107">
                <a:moveTo>
                  <a:pt x="0" y="0"/>
                </a:moveTo>
                <a:lnTo>
                  <a:pt x="7107108" y="0"/>
                </a:lnTo>
                <a:lnTo>
                  <a:pt x="7107108" y="5718026"/>
                </a:lnTo>
                <a:lnTo>
                  <a:pt x="0" y="5718026"/>
                </a:lnTo>
                <a:lnTo>
                  <a:pt x="0" y="0"/>
                </a:lnTo>
                <a:close/>
              </a:path>
            </a:pathLst>
          </a:custGeom>
          <a:blipFill>
            <a:blip r:embed="rId5"/>
            <a:stretch>
              <a:fillRect l="-13494" t="0" r="-13494" b="0"/>
            </a:stretch>
          </a:blipFill>
        </p:spPr>
      </p:sp>
      <p:sp>
        <p:nvSpPr>
          <p:cNvPr name="TextBox 7" id="7"/>
          <p:cNvSpPr txBox="true"/>
          <p:nvPr/>
        </p:nvSpPr>
        <p:spPr>
          <a:xfrm rot="0">
            <a:off x="1028700" y="2315481"/>
            <a:ext cx="9268144" cy="6942819"/>
          </a:xfrm>
          <a:prstGeom prst="rect">
            <a:avLst/>
          </a:prstGeom>
        </p:spPr>
        <p:txBody>
          <a:bodyPr anchor="t" rtlCol="false" tIns="0" lIns="0" bIns="0" rIns="0">
            <a:spAutoFit/>
          </a:bodyPr>
          <a:lstStyle/>
          <a:p>
            <a:pPr algn="l">
              <a:lnSpc>
                <a:spcPts val="4294"/>
              </a:lnSpc>
            </a:pPr>
            <a:r>
              <a:rPr lang="en-US" sz="3067" spc="-30">
                <a:solidFill>
                  <a:srgbClr val="000000"/>
                </a:solidFill>
                <a:latin typeface="Assistant"/>
                <a:ea typeface="Assistant"/>
                <a:cs typeface="Assistant"/>
                <a:sym typeface="Assistant"/>
              </a:rPr>
              <a:t>The primary beneficiaries of this tech-based solution are the students at IIT Kanpur. They will directly benefit from the enhanced accessibility and efficiency of the library facilities. Additionally, faculty and administrative staff may indirectly benefit from a more streamlined and organized library environment, as it could lead to improved academic performance and reduced administrative burdens related to seat allocation issues.The future students too will get an easy access to library and won’t be facing the dilemma of whether they should study in library or at some other random place in the campus.</a:t>
            </a:r>
          </a:p>
          <a:p>
            <a:pPr algn="l">
              <a:lnSpc>
                <a:spcPts val="4294"/>
              </a:lnSpc>
            </a:pPr>
          </a:p>
          <a:p>
            <a:pPr algn="l">
              <a:lnSpc>
                <a:spcPts val="429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846566" y="7171898"/>
            <a:ext cx="2729129" cy="2585849"/>
          </a:xfrm>
          <a:custGeom>
            <a:avLst/>
            <a:gdLst/>
            <a:ahLst/>
            <a:cxnLst/>
            <a:rect r="r" b="b" t="t" l="l"/>
            <a:pathLst>
              <a:path h="2585849" w="2729129">
                <a:moveTo>
                  <a:pt x="0" y="0"/>
                </a:moveTo>
                <a:lnTo>
                  <a:pt x="2729129" y="0"/>
                </a:lnTo>
                <a:lnTo>
                  <a:pt x="2729129"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4533487" y="-2242125"/>
            <a:ext cx="9901401" cy="8812247"/>
          </a:xfrm>
          <a:custGeom>
            <a:avLst/>
            <a:gdLst/>
            <a:ahLst/>
            <a:cxnLst/>
            <a:rect r="r" b="b" t="t" l="l"/>
            <a:pathLst>
              <a:path h="8812247" w="9901401">
                <a:moveTo>
                  <a:pt x="0" y="0"/>
                </a:moveTo>
                <a:lnTo>
                  <a:pt x="9901401" y="0"/>
                </a:lnTo>
                <a:lnTo>
                  <a:pt x="9901401" y="8812247"/>
                </a:lnTo>
                <a:lnTo>
                  <a:pt x="0" y="8812247"/>
                </a:lnTo>
                <a:lnTo>
                  <a:pt x="0" y="0"/>
                </a:lnTo>
                <a:close/>
              </a:path>
            </a:pathLst>
          </a:custGeom>
          <a:blipFill>
            <a:blip r:embed="rId3"/>
            <a:stretch>
              <a:fillRect l="0" t="0" r="0" b="0"/>
            </a:stretch>
          </a:blipFill>
        </p:spPr>
      </p:sp>
      <p:sp>
        <p:nvSpPr>
          <p:cNvPr name="TextBox 4" id="4"/>
          <p:cNvSpPr txBox="true"/>
          <p:nvPr/>
        </p:nvSpPr>
        <p:spPr>
          <a:xfrm rot="0">
            <a:off x="369145" y="1047750"/>
            <a:ext cx="7841986" cy="3745523"/>
          </a:xfrm>
          <a:prstGeom prst="rect">
            <a:avLst/>
          </a:prstGeom>
        </p:spPr>
        <p:txBody>
          <a:bodyPr anchor="t" rtlCol="false" tIns="0" lIns="0" bIns="0" rIns="0">
            <a:spAutoFit/>
          </a:bodyPr>
          <a:lstStyle/>
          <a:p>
            <a:pPr algn="l">
              <a:lnSpc>
                <a:spcPts val="9871"/>
              </a:lnSpc>
            </a:pPr>
            <a:r>
              <a:rPr lang="en-US" sz="8365" u="sng" b="true">
                <a:solidFill>
                  <a:srgbClr val="FFFFFF"/>
                </a:solidFill>
                <a:latin typeface="HK Grotesk Bold"/>
                <a:ea typeface="HK Grotesk Bold"/>
                <a:cs typeface="HK Grotesk Bold"/>
                <a:sym typeface="HK Grotesk Bold"/>
              </a:rPr>
              <a:t>Impact Metrics:</a:t>
            </a:r>
          </a:p>
          <a:p>
            <a:pPr algn="l">
              <a:lnSpc>
                <a:spcPts val="9871"/>
              </a:lnSpc>
            </a:pPr>
          </a:p>
          <a:p>
            <a:pPr algn="l">
              <a:lnSpc>
                <a:spcPts val="9871"/>
              </a:lnSpc>
            </a:pPr>
          </a:p>
        </p:txBody>
      </p:sp>
      <p:sp>
        <p:nvSpPr>
          <p:cNvPr name="Freeform 5" id="5"/>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sp>
        <p:nvSpPr>
          <p:cNvPr name="TextBox 6" id="6"/>
          <p:cNvSpPr txBox="true"/>
          <p:nvPr/>
        </p:nvSpPr>
        <p:spPr>
          <a:xfrm rot="0">
            <a:off x="283863" y="2624482"/>
            <a:ext cx="9158481" cy="4999937"/>
          </a:xfrm>
          <a:prstGeom prst="rect">
            <a:avLst/>
          </a:prstGeom>
        </p:spPr>
        <p:txBody>
          <a:bodyPr anchor="t" rtlCol="false" tIns="0" lIns="0" bIns="0" rIns="0">
            <a:spAutoFit/>
          </a:bodyPr>
          <a:lstStyle/>
          <a:p>
            <a:pPr algn="l">
              <a:lnSpc>
                <a:spcPts val="3075"/>
              </a:lnSpc>
            </a:pPr>
            <a:r>
              <a:rPr lang="en-US" sz="2197" spc="-21">
                <a:solidFill>
                  <a:srgbClr val="FFFFFF"/>
                </a:solidFill>
                <a:latin typeface="Assistant"/>
                <a:ea typeface="Assistant"/>
                <a:cs typeface="Assistant"/>
                <a:sym typeface="Assistant"/>
              </a:rPr>
              <a:t>Before the implementation of this system, students have often faced the challenge of finding available seats within the library, particularly during peak hours, midterms, and final exams. This resulted in a time-consuming and sometimes frustrating process of searching through the three floors of the library for a vacant spot.</a:t>
            </a:r>
          </a:p>
          <a:p>
            <a:pPr algn="l">
              <a:lnSpc>
                <a:spcPts val="3075"/>
              </a:lnSpc>
            </a:pPr>
            <a:r>
              <a:rPr lang="en-US" sz="2197" spc="-21">
                <a:solidFill>
                  <a:srgbClr val="FFFFFF"/>
                </a:solidFill>
                <a:latin typeface="Assistant"/>
                <a:ea typeface="Assistant"/>
                <a:cs typeface="Assistant"/>
                <a:sym typeface="Assistant"/>
              </a:rPr>
              <a:t>With the introduction of smart seat monitoring technology, this situation is expected to undergo a significant improvement. The system continuously tracks and updates the availability of seats in real time, providing students with accurate information about which seats are currently occupied and which are free. This means that students will no longer need to spend valuable time physically searching for an empty seat.</a:t>
            </a:r>
          </a:p>
          <a:p>
            <a:pPr algn="l">
              <a:lnSpc>
                <a:spcPts val="3075"/>
              </a:lnSpc>
            </a:pPr>
          </a:p>
          <a:p>
            <a:pPr algn="l">
              <a:lnSpc>
                <a:spcPts val="3075"/>
              </a:lnSpc>
              <a:spcBef>
                <a:spcPct val="0"/>
              </a:spcBef>
            </a:pPr>
          </a:p>
        </p:txBody>
      </p:sp>
      <p:grpSp>
        <p:nvGrpSpPr>
          <p:cNvPr name="Group 7" id="7"/>
          <p:cNvGrpSpPr/>
          <p:nvPr/>
        </p:nvGrpSpPr>
        <p:grpSpPr>
          <a:xfrm rot="0">
            <a:off x="14018057" y="3481438"/>
            <a:ext cx="4013989" cy="7753477"/>
            <a:chOff x="0" y="0"/>
            <a:chExt cx="5351985" cy="10337970"/>
          </a:xfrm>
        </p:grpSpPr>
        <p:sp>
          <p:nvSpPr>
            <p:cNvPr name="TextBox 8" id="8"/>
            <p:cNvSpPr txBox="true"/>
            <p:nvPr/>
          </p:nvSpPr>
          <p:spPr>
            <a:xfrm rot="0">
              <a:off x="0" y="2829100"/>
              <a:ext cx="5351985" cy="7508870"/>
            </a:xfrm>
            <a:prstGeom prst="rect">
              <a:avLst/>
            </a:prstGeom>
          </p:spPr>
          <p:txBody>
            <a:bodyPr anchor="t" rtlCol="false" tIns="0" lIns="0" bIns="0" rIns="0">
              <a:spAutoFit/>
            </a:bodyPr>
            <a:lstStyle/>
            <a:p>
              <a:pPr algn="l">
                <a:lnSpc>
                  <a:spcPts val="3473"/>
                </a:lnSpc>
              </a:pPr>
              <a:r>
                <a:rPr lang="en-US" sz="2480" spc="-24">
                  <a:solidFill>
                    <a:srgbClr val="FFFFFF"/>
                  </a:solidFill>
                  <a:latin typeface="Assistant"/>
                  <a:ea typeface="Assistant"/>
                  <a:cs typeface="Assistant"/>
                  <a:sym typeface="Assistant"/>
                </a:rPr>
                <a:t> With this smart seat monitoring technology, students will save an estimated 15-20 minutes on average per library visit, as they will no longer need to search for available seats manually. Over a semester, this could amount to hours of reclaimed study time.</a:t>
              </a:r>
            </a:p>
            <a:p>
              <a:pPr algn="l">
                <a:lnSpc>
                  <a:spcPts val="3473"/>
                </a:lnSpc>
              </a:pPr>
              <a:r>
                <a:rPr lang="en-US" sz="2480" spc="-24">
                  <a:solidFill>
                    <a:srgbClr val="FFFFFF"/>
                  </a:solidFill>
                  <a:latin typeface="Assistant"/>
                  <a:ea typeface="Assistant"/>
                  <a:cs typeface="Assistant"/>
                  <a:sym typeface="Assistant"/>
                </a:rPr>
                <a:t> </a:t>
              </a:r>
            </a:p>
            <a:p>
              <a:pPr algn="l">
                <a:lnSpc>
                  <a:spcPts val="3473"/>
                </a:lnSpc>
              </a:pPr>
            </a:p>
            <a:p>
              <a:pPr algn="l">
                <a:lnSpc>
                  <a:spcPts val="3473"/>
                </a:lnSpc>
                <a:spcBef>
                  <a:spcPct val="0"/>
                </a:spcBef>
              </a:pPr>
            </a:p>
          </p:txBody>
        </p:sp>
        <p:sp>
          <p:nvSpPr>
            <p:cNvPr name="TextBox 9" id="9"/>
            <p:cNvSpPr txBox="true"/>
            <p:nvPr/>
          </p:nvSpPr>
          <p:spPr>
            <a:xfrm rot="0">
              <a:off x="0" y="9525"/>
              <a:ext cx="5351985" cy="2014279"/>
            </a:xfrm>
            <a:prstGeom prst="rect">
              <a:avLst/>
            </a:prstGeom>
          </p:spPr>
          <p:txBody>
            <a:bodyPr anchor="t" rtlCol="false" tIns="0" lIns="0" bIns="0" rIns="0">
              <a:spAutoFit/>
            </a:bodyPr>
            <a:lstStyle/>
            <a:p>
              <a:pPr algn="l" marL="0" indent="0" lvl="0">
                <a:lnSpc>
                  <a:spcPts val="5994"/>
                </a:lnSpc>
                <a:spcBef>
                  <a:spcPct val="0"/>
                </a:spcBef>
              </a:pPr>
              <a:r>
                <a:rPr lang="en-US" b="true" sz="5079" i="true">
                  <a:solidFill>
                    <a:srgbClr val="FFFFFF"/>
                  </a:solidFill>
                  <a:latin typeface="HK Grotesk Bold Italics"/>
                  <a:ea typeface="HK Grotesk Bold Italics"/>
                  <a:cs typeface="HK Grotesk Bold Italics"/>
                  <a:sym typeface="HK Grotesk Bold Italics"/>
                </a:rPr>
                <a:t>Time Efficiency:</a:t>
              </a:r>
            </a:p>
          </p:txBody>
        </p:sp>
      </p:grpSp>
      <p:grpSp>
        <p:nvGrpSpPr>
          <p:cNvPr name="Group 10" id="10"/>
          <p:cNvGrpSpPr/>
          <p:nvPr/>
        </p:nvGrpSpPr>
        <p:grpSpPr>
          <a:xfrm rot="0">
            <a:off x="9575695" y="0"/>
            <a:ext cx="4120654" cy="8724105"/>
            <a:chOff x="0" y="0"/>
            <a:chExt cx="5494205" cy="11632140"/>
          </a:xfrm>
        </p:grpSpPr>
        <p:sp>
          <p:nvSpPr>
            <p:cNvPr name="TextBox 11" id="11"/>
            <p:cNvSpPr txBox="true"/>
            <p:nvPr/>
          </p:nvSpPr>
          <p:spPr>
            <a:xfrm rot="0">
              <a:off x="0" y="3795347"/>
              <a:ext cx="5494205" cy="7836793"/>
            </a:xfrm>
            <a:prstGeom prst="rect">
              <a:avLst/>
            </a:prstGeom>
          </p:spPr>
          <p:txBody>
            <a:bodyPr anchor="t" rtlCol="false" tIns="0" lIns="0" bIns="0" rIns="0">
              <a:spAutoFit/>
            </a:bodyPr>
            <a:lstStyle/>
            <a:p>
              <a:pPr algn="l">
                <a:lnSpc>
                  <a:spcPts val="3359"/>
                </a:lnSpc>
              </a:pPr>
              <a:r>
                <a:rPr lang="en-US" sz="2399" spc="-23">
                  <a:solidFill>
                    <a:srgbClr val="FFFFFF"/>
                  </a:solidFill>
                  <a:latin typeface="Assistant"/>
                  <a:ea typeface="Assistant"/>
                  <a:cs typeface="Assistant"/>
                  <a:sym typeface="Assistant"/>
                </a:rPr>
                <a:t>The efficiency of seat allocation within the library will be greatly enhanced. Students will be able to quickly identify and choose from the available seats, maximizing their study time and productivity. This improvement is estimated to lead to a substantial increase in the number of available study spaces, potentially up to 30% during peak hours.</a:t>
              </a:r>
            </a:p>
            <a:p>
              <a:pPr algn="l">
                <a:lnSpc>
                  <a:spcPts val="3359"/>
                </a:lnSpc>
              </a:pPr>
            </a:p>
            <a:p>
              <a:pPr algn="l">
                <a:lnSpc>
                  <a:spcPts val="3359"/>
                </a:lnSpc>
                <a:spcBef>
                  <a:spcPct val="0"/>
                </a:spcBef>
              </a:pPr>
            </a:p>
          </p:txBody>
        </p:sp>
        <p:sp>
          <p:nvSpPr>
            <p:cNvPr name="TextBox 12" id="12"/>
            <p:cNvSpPr txBox="true"/>
            <p:nvPr/>
          </p:nvSpPr>
          <p:spPr>
            <a:xfrm rot="0">
              <a:off x="0" y="9525"/>
              <a:ext cx="5494205" cy="3017572"/>
            </a:xfrm>
            <a:prstGeom prst="rect">
              <a:avLst/>
            </a:prstGeom>
          </p:spPr>
          <p:txBody>
            <a:bodyPr anchor="t" rtlCol="false" tIns="0" lIns="0" bIns="0" rIns="0">
              <a:spAutoFit/>
            </a:bodyPr>
            <a:lstStyle/>
            <a:p>
              <a:pPr algn="l" marL="0" indent="0" lvl="0">
                <a:lnSpc>
                  <a:spcPts val="5991"/>
                </a:lnSpc>
                <a:spcBef>
                  <a:spcPct val="0"/>
                </a:spcBef>
              </a:pPr>
              <a:r>
                <a:rPr lang="en-US" b="true" sz="5077" i="true">
                  <a:solidFill>
                    <a:srgbClr val="FFFFFF"/>
                  </a:solidFill>
                  <a:latin typeface="HK Grotesk Bold Italics"/>
                  <a:ea typeface="HK Grotesk Bold Italics"/>
                  <a:cs typeface="HK Grotesk Bold Italics"/>
                  <a:sym typeface="HK Grotesk Bold Italics"/>
                </a:rPr>
                <a:t>Improved Seat Availability:</a:t>
              </a:r>
              <a:r>
                <a:rPr lang="en-US" b="true" sz="5077">
                  <a:solidFill>
                    <a:srgbClr val="FFFFFF"/>
                  </a:solidFill>
                  <a:latin typeface="HK Grotesk Bold"/>
                  <a:ea typeface="HK Grotesk Bold"/>
                  <a:cs typeface="HK Grotesk Bold"/>
                  <a:sym typeface="HK Grotesk Bold"/>
                </a:rPr>
                <a:t>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DAFw8lZFYes</dc:identifier>
  <dcterms:modified xsi:type="dcterms:W3CDTF">2011-08-01T06:04:30Z</dcterms:modified>
  <cp:revision>1</cp:revision>
  <dc:title>Ideation Presentation</dc:title>
</cp:coreProperties>
</file>